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60" r:id="rId4"/>
    <p:sldId id="258" r:id="rId5"/>
    <p:sldId id="259" r:id="rId6"/>
    <p:sldId id="261" r:id="rId7"/>
    <p:sldId id="265" r:id="rId8"/>
    <p:sldId id="270" r:id="rId9"/>
    <p:sldId id="262" r:id="rId10"/>
    <p:sldId id="263" r:id="rId11"/>
    <p:sldId id="264" r:id="rId12"/>
    <p:sldId id="266" r:id="rId13"/>
    <p:sldId id="267" r:id="rId14"/>
    <p:sldId id="269" r:id="rId15"/>
    <p:sldId id="268" r:id="rId16"/>
    <p:sldId id="271" r:id="rId17"/>
    <p:sldId id="272" r:id="rId18"/>
  </p:sldIdLst>
  <p:sldSz cx="12192000" cy="6858000"/>
  <p:notesSz cx="7559675" cy="10691813"/>
  <p:embeddedFontLst>
    <p:embeddedFont>
      <p:font typeface="Lato" panose="020F0502020204030203" pitchFamily="34" charset="0"/>
      <p:regular r:id="rId20"/>
      <p:bold r:id="rId21"/>
      <p:italic r:id="rId22"/>
      <p:boldItalic r:id="rId23"/>
    </p:embeddedFont>
    <p:embeddedFont>
      <p:font typeface="Nunito Sans" pitchFamily="2"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dDyREut7IPGQzz9QzFuzNTvJ1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F4B"/>
    <a:srgbClr val="E6E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252" y="7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5650" y="5078413"/>
            <a:ext cx="6046788" cy="481012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hdr" idx="3"/>
          </p:nvPr>
        </p:nvSpPr>
        <p:spPr>
          <a:xfrm>
            <a:off x="0" y="0"/>
            <a:ext cx="3279775" cy="533400"/>
          </a:xfrm>
          <a:prstGeom prst="rect">
            <a:avLst/>
          </a:prstGeom>
          <a:noFill/>
          <a:ln>
            <a:noFill/>
          </a:ln>
        </p:spPr>
        <p:txBody>
          <a:bodyPr spcFirstLastPara="1" wrap="square" lIns="0" tIns="0" rIns="0" bIns="0" anchor="t"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278313" y="0"/>
            <a:ext cx="3279775" cy="533400"/>
          </a:xfrm>
          <a:prstGeom prst="rect">
            <a:avLst/>
          </a:prstGeom>
          <a:noFill/>
          <a:ln>
            <a:noFill/>
          </a:ln>
        </p:spPr>
        <p:txBody>
          <a:bodyPr spcFirstLastPara="1" wrap="square" lIns="0" tIns="0" rIns="0" bIns="0" anchor="t" anchorCtr="0">
            <a:noAutofit/>
          </a:bodyPr>
          <a:lstStyle>
            <a:lvl1pPr marR="0" lvl="0" algn="r"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0156825"/>
            <a:ext cx="3279775" cy="533400"/>
          </a:xfrm>
          <a:prstGeom prst="rect">
            <a:avLst/>
          </a:prstGeom>
          <a:noFill/>
          <a:ln>
            <a:noFill/>
          </a:ln>
        </p:spPr>
        <p:txBody>
          <a:bodyPr spcFirstLastPara="1" wrap="square" lIns="0" tIns="0" rIns="0" bIns="0" anchor="b"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278313" y="10156825"/>
            <a:ext cx="3279775"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‹N›</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Google Shape;17;p3:notes"/>
          <p:cNvSpPr txBox="1">
            <a:spLocks noGrp="1"/>
          </p:cNvSpPr>
          <p:nvPr>
            <p:ph type="sldNum" idx="12"/>
          </p:nvPr>
        </p:nvSpPr>
        <p:spPr>
          <a:xfrm>
            <a:off x="4278313" y="10156825"/>
            <a:ext cx="3279775" cy="5334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SzPts val="1400"/>
              <a:buNone/>
            </a:pPr>
            <a:fld id="{00000000-1234-1234-1234-123412341234}" type="slidenum">
              <a:rPr lang="it-IT"/>
              <a:t>1</a:t>
            </a:fld>
            <a:endParaRPr/>
          </a:p>
        </p:txBody>
      </p:sp>
      <p:sp>
        <p:nvSpPr>
          <p:cNvPr id="18" name="Google Shape;18;p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 name="Google Shape;19;p3:notes"/>
          <p:cNvSpPr txBox="1">
            <a:spLocks noGrp="1"/>
          </p:cNvSpPr>
          <p:nvPr>
            <p:ph type="body" idx="1"/>
          </p:nvPr>
        </p:nvSpPr>
        <p:spPr>
          <a:xfrm>
            <a:off x="755650" y="5078413"/>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2c0ae366c0c_0_52:notes"/>
          <p:cNvSpPr txBox="1">
            <a:spLocks noGrp="1"/>
          </p:cNvSpPr>
          <p:nvPr>
            <p:ph type="sldNum" idx="12"/>
          </p:nvPr>
        </p:nvSpPr>
        <p:spPr>
          <a:xfrm>
            <a:off x="4278313" y="10156825"/>
            <a:ext cx="3279900" cy="5334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SzPts val="1400"/>
              <a:buNone/>
            </a:pPr>
            <a:fld id="{00000000-1234-1234-1234-123412341234}" type="slidenum">
              <a:rPr lang="it-IT"/>
              <a:t>2</a:t>
            </a:fld>
            <a:endParaRPr/>
          </a:p>
        </p:txBody>
      </p:sp>
      <p:sp>
        <p:nvSpPr>
          <p:cNvPr id="28" name="Google Shape;28;g2c0ae366c0c_0_52: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 name="Google Shape;29;g2c0ae366c0c_0_52:notes"/>
          <p:cNvSpPr txBox="1">
            <a:spLocks noGrp="1"/>
          </p:cNvSpPr>
          <p:nvPr>
            <p:ph type="body" idx="1"/>
          </p:nvPr>
        </p:nvSpPr>
        <p:spPr>
          <a:xfrm>
            <a:off x="755650" y="5078413"/>
            <a:ext cx="6048300" cy="4811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2c0ae366c0c_0_17:notes"/>
          <p:cNvSpPr txBox="1">
            <a:spLocks noGrp="1"/>
          </p:cNvSpPr>
          <p:nvPr>
            <p:ph type="sldNum" idx="12"/>
          </p:nvPr>
        </p:nvSpPr>
        <p:spPr>
          <a:xfrm>
            <a:off x="4278313" y="10156825"/>
            <a:ext cx="3279900" cy="5334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SzPts val="1400"/>
              <a:buNone/>
            </a:pPr>
            <a:fld id="{00000000-1234-1234-1234-123412341234}" type="slidenum">
              <a:rPr lang="it-IT"/>
              <a:t>4</a:t>
            </a:fld>
            <a:endParaRPr/>
          </a:p>
        </p:txBody>
      </p:sp>
      <p:sp>
        <p:nvSpPr>
          <p:cNvPr id="35" name="Google Shape;35;g2c0ae366c0c_0_17: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 name="Google Shape;36;g2c0ae366c0c_0_17:notes"/>
          <p:cNvSpPr txBox="1">
            <a:spLocks noGrp="1"/>
          </p:cNvSpPr>
          <p:nvPr>
            <p:ph type="body" idx="1"/>
          </p:nvPr>
        </p:nvSpPr>
        <p:spPr>
          <a:xfrm>
            <a:off x="755650" y="5078413"/>
            <a:ext cx="6048300" cy="4811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2c0ae366c0c_0_66:notes"/>
          <p:cNvSpPr txBox="1">
            <a:spLocks noGrp="1"/>
          </p:cNvSpPr>
          <p:nvPr>
            <p:ph type="sldNum" idx="12"/>
          </p:nvPr>
        </p:nvSpPr>
        <p:spPr>
          <a:xfrm>
            <a:off x="4278313" y="10156825"/>
            <a:ext cx="3279900" cy="5334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SzPts val="1400"/>
              <a:buNone/>
            </a:pPr>
            <a:fld id="{00000000-1234-1234-1234-123412341234}" type="slidenum">
              <a:rPr lang="it-IT"/>
              <a:t>5</a:t>
            </a:fld>
            <a:endParaRPr/>
          </a:p>
        </p:txBody>
      </p:sp>
      <p:sp>
        <p:nvSpPr>
          <p:cNvPr id="43" name="Google Shape;43;g2c0ae366c0c_0_66: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 name="Google Shape;44;g2c0ae366c0c_0_66:notes"/>
          <p:cNvSpPr txBox="1">
            <a:spLocks noGrp="1"/>
          </p:cNvSpPr>
          <p:nvPr>
            <p:ph type="body" idx="1"/>
          </p:nvPr>
        </p:nvSpPr>
        <p:spPr>
          <a:xfrm>
            <a:off x="755650" y="5078413"/>
            <a:ext cx="6048300" cy="4811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codesign the Future: batteries edition" type="obj">
  <p:cSld name="OBJECT">
    <p:spTree>
      <p:nvGrpSpPr>
        <p:cNvPr id="1" name="Shape 11"/>
        <p:cNvGrpSpPr/>
        <p:nvPr/>
      </p:nvGrpSpPr>
      <p:grpSpPr>
        <a:xfrm>
          <a:off x="0" y="0"/>
          <a:ext cx="0" cy="0"/>
          <a:chOff x="0" y="0"/>
          <a:chExt cx="0" cy="0"/>
        </a:xfrm>
      </p:grpSpPr>
      <p:sp>
        <p:nvSpPr>
          <p:cNvPr id="12" name="Google Shape;12;p15"/>
          <p:cNvSpPr txBox="1">
            <a:spLocks noGrp="1"/>
          </p:cNvSpPr>
          <p:nvPr>
            <p:ph type="title"/>
          </p:nvPr>
        </p:nvSpPr>
        <p:spPr>
          <a:xfrm>
            <a:off x="1524000" y="1122363"/>
            <a:ext cx="9142413" cy="2386012"/>
          </a:xfrm>
          <a:prstGeom prst="rect">
            <a:avLst/>
          </a:prstGeom>
          <a:noFill/>
          <a:ln>
            <a:noFill/>
          </a:ln>
        </p:spPr>
        <p:txBody>
          <a:bodyPr spcFirstLastPara="1" wrap="square" lIns="90000" tIns="45000" rIns="90000" bIns="45000" anchor="b" anchorCtr="0">
            <a:noAutofit/>
          </a:bodyPr>
          <a:lstStyle>
            <a:lvl1pPr marR="0" lvl="0" algn="l" rtl="0">
              <a:lnSpc>
                <a:spcPct val="84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84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84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84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84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84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84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84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84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uota 1">
  <p:cSld name="BLANK_1">
    <p:spTree>
      <p:nvGrpSpPr>
        <p:cNvPr id="1" name="Shape 13"/>
        <p:cNvGrpSpPr/>
        <p:nvPr/>
      </p:nvGrpSpPr>
      <p:grpSpPr>
        <a:xfrm>
          <a:off x="0" y="0"/>
          <a:ext cx="0" cy="0"/>
          <a:chOff x="0" y="0"/>
          <a:chExt cx="0" cy="0"/>
        </a:xfrm>
      </p:grpSpPr>
      <p:sp>
        <p:nvSpPr>
          <p:cNvPr id="14" name="Google Shape;14;g16c8b9d4b96_0_94"/>
          <p:cNvSpPr/>
          <p:nvPr/>
        </p:nvSpPr>
        <p:spPr>
          <a:xfrm>
            <a:off x="7512300" y="72700"/>
            <a:ext cx="4519500" cy="1236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pic>
        <p:nvPicPr>
          <p:cNvPr id="10" name="Google Shape;10;p13"/>
          <p:cNvPicPr preferRelativeResize="0"/>
          <p:nvPr/>
        </p:nvPicPr>
        <p:blipFill>
          <a:blip r:embed="rId5">
            <a:alphaModFix/>
          </a:blip>
          <a:stretch>
            <a:fillRect/>
          </a:stretch>
        </p:blipFill>
        <p:spPr>
          <a:xfrm>
            <a:off x="-118534" y="-20100"/>
            <a:ext cx="12363206" cy="69543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ournaliststudio.google.com/pinpoint/about/" TargetMode="External"/><Relationship Id="rId2" Type="http://schemas.openxmlformats.org/officeDocument/2006/relationships/hyperlink" Target="https://otranscrib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npambiente.it/dati/" TargetMode="External"/><Relationship Id="rId2" Type="http://schemas.openxmlformats.org/officeDocument/2006/relationships/hyperlink" Target="https://www.asktheeu.org/en/help/about" TargetMode="External"/><Relationship Id="rId1" Type="http://schemas.openxmlformats.org/officeDocument/2006/relationships/slideLayout" Target="../slideLayouts/slideLayout2.xml"/><Relationship Id="rId6" Type="http://schemas.openxmlformats.org/officeDocument/2006/relationships/hyperlink" Target="https://www.regione.lazio.it/imprese/rifiuti/pratiche-aia?pagina=1" TargetMode="External"/><Relationship Id="rId5" Type="http://schemas.openxmlformats.org/officeDocument/2006/relationships/hyperlink" Target="https://www.arpalazio.it/web/guest/ambiente/aria" TargetMode="External"/><Relationship Id="rId4" Type="http://schemas.openxmlformats.org/officeDocument/2006/relationships/hyperlink" Target="https://www.catasto-rifiuti.isprambiente.it/index.php?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egistroimprese.it/visura-camerale-ordinaria-storica-e-certificat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Gmz93aANAf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youtube.com/watch?v=iNMrJl50CWI"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doppiozero.com/tommaso-besozzi-inviato-speciale#:~:text=%E2%80%9CDi%20sicuro%20c'%C3%A8%20solo,nella%20leggenda%20del%20giornalismo%20internazionale"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torybasedinquiry.com/manua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rriere.it/la-lettura/20_aprile_11/i-muckrakers-new-york-cosi-nacque-giornalismo-d-inchiesta-tavola-extra-633532d0-7bc5-11ea-8e38-cc2efdc210dd.s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isoitalia.org/lintervista-strumento-di-documentazione-giornalismo-antropologia-storia-oral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1" name="Google Shape;21;p3"/>
          <p:cNvSpPr txBox="1"/>
          <p:nvPr/>
        </p:nvSpPr>
        <p:spPr>
          <a:xfrm>
            <a:off x="450401" y="531400"/>
            <a:ext cx="5384100" cy="1200600"/>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3300"/>
              <a:buFont typeface="Arial"/>
              <a:buNone/>
            </a:pPr>
            <a:r>
              <a:rPr lang="it-IT" sz="3300" b="1" i="0" u="none" strike="noStrike" cap="none" dirty="0">
                <a:solidFill>
                  <a:srgbClr val="2D2440"/>
                </a:solidFill>
                <a:latin typeface="Nunito Sans"/>
                <a:ea typeface="Nunito Sans"/>
                <a:cs typeface="Nunito Sans"/>
                <a:sym typeface="Nunito Sans"/>
              </a:rPr>
              <a:t>Modulo 1 Lezione 2</a:t>
            </a:r>
            <a:br>
              <a:rPr lang="it-IT" sz="3300" b="1" i="0" u="none" strike="noStrike" cap="none" dirty="0">
                <a:solidFill>
                  <a:srgbClr val="2D2440"/>
                </a:solidFill>
                <a:latin typeface="Nunito Sans"/>
                <a:ea typeface="Nunito Sans"/>
                <a:cs typeface="Nunito Sans"/>
                <a:sym typeface="Nunito Sans"/>
              </a:rPr>
            </a:br>
            <a:endParaRPr sz="3300" b="1" i="0" u="none" strike="noStrike" cap="none" dirty="0">
              <a:solidFill>
                <a:srgbClr val="2D2440"/>
              </a:solidFill>
              <a:latin typeface="Nunito Sans"/>
              <a:ea typeface="Nunito Sans"/>
              <a:cs typeface="Nunito Sans"/>
              <a:sym typeface="Nunito Sans"/>
            </a:endParaRPr>
          </a:p>
        </p:txBody>
      </p:sp>
      <p:sp>
        <p:nvSpPr>
          <p:cNvPr id="22" name="Google Shape;22;p3"/>
          <p:cNvSpPr txBox="1"/>
          <p:nvPr/>
        </p:nvSpPr>
        <p:spPr>
          <a:xfrm>
            <a:off x="450386" y="1743725"/>
            <a:ext cx="7278300" cy="692700"/>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3300"/>
              <a:buFont typeface="Arial"/>
              <a:buNone/>
            </a:pPr>
            <a:r>
              <a:rPr lang="it-IT" sz="3300" b="1" i="0" u="none" strike="noStrike" cap="none">
                <a:solidFill>
                  <a:srgbClr val="2D2440"/>
                </a:solidFill>
                <a:latin typeface="Nunito Sans"/>
                <a:ea typeface="Nunito Sans"/>
                <a:cs typeface="Nunito Sans"/>
                <a:sym typeface="Nunito Sans"/>
              </a:rPr>
              <a:t>Nome</a:t>
            </a:r>
            <a:endParaRPr sz="3300" b="1" i="0" u="none" strike="noStrike" cap="none">
              <a:solidFill>
                <a:srgbClr val="2D2440"/>
              </a:solidFill>
              <a:latin typeface="Nunito Sans"/>
              <a:ea typeface="Nunito Sans"/>
              <a:cs typeface="Nunito Sans"/>
              <a:sym typeface="Nunito Sans"/>
            </a:endParaRPr>
          </a:p>
        </p:txBody>
      </p:sp>
      <p:sp>
        <p:nvSpPr>
          <p:cNvPr id="23" name="Google Shape;23;p3"/>
          <p:cNvSpPr txBox="1"/>
          <p:nvPr/>
        </p:nvSpPr>
        <p:spPr>
          <a:xfrm>
            <a:off x="444388" y="2300200"/>
            <a:ext cx="65910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it-IT" sz="2700" b="1" i="0" u="none" strike="noStrike" cap="none" dirty="0">
                <a:solidFill>
                  <a:srgbClr val="B8CF4B"/>
                </a:solidFill>
                <a:latin typeface="Nunito Sans"/>
                <a:ea typeface="Nunito Sans"/>
                <a:cs typeface="Nunito Sans"/>
                <a:sym typeface="Nunito Sans"/>
              </a:rPr>
              <a:t>Alessandro Coltré</a:t>
            </a:r>
            <a:endParaRPr sz="2700" b="1" i="0" u="none" strike="noStrike" cap="none" dirty="0">
              <a:solidFill>
                <a:srgbClr val="B8CF4B"/>
              </a:solidFill>
              <a:latin typeface="Nunito Sans"/>
              <a:ea typeface="Nunito Sans"/>
              <a:cs typeface="Nunito Sans"/>
              <a:sym typeface="Nunito Sans"/>
            </a:endParaRPr>
          </a:p>
        </p:txBody>
      </p:sp>
      <p:sp>
        <p:nvSpPr>
          <p:cNvPr id="24" name="Google Shape;24;p3"/>
          <p:cNvSpPr txBox="1"/>
          <p:nvPr/>
        </p:nvSpPr>
        <p:spPr>
          <a:xfrm>
            <a:off x="444388" y="3340907"/>
            <a:ext cx="4337700" cy="89252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it-IT" sz="2300" b="1" i="1" u="none" strike="noStrike" cap="none" dirty="0">
                <a:solidFill>
                  <a:srgbClr val="2D2440"/>
                </a:solidFill>
                <a:latin typeface="Nunito Sans"/>
                <a:ea typeface="Nunito Sans"/>
                <a:cs typeface="Nunito Sans"/>
                <a:sym typeface="Nunito Sans"/>
              </a:rPr>
              <a:t>Mail</a:t>
            </a:r>
          </a:p>
          <a:p>
            <a:pPr marL="0" marR="0" lvl="0" indent="0" algn="l" rtl="0">
              <a:lnSpc>
                <a:spcPct val="100000"/>
              </a:lnSpc>
              <a:spcBef>
                <a:spcPts val="0"/>
              </a:spcBef>
              <a:spcAft>
                <a:spcPts val="0"/>
              </a:spcAft>
              <a:buClr>
                <a:srgbClr val="000000"/>
              </a:buClr>
              <a:buSzPts val="2300"/>
              <a:buFont typeface="Arial"/>
              <a:buNone/>
            </a:pPr>
            <a:r>
              <a:rPr lang="it-IT" sz="2300" b="1" i="1" dirty="0">
                <a:solidFill>
                  <a:srgbClr val="B8CF4B"/>
                </a:solidFill>
                <a:latin typeface="Nunito Sans"/>
                <a:ea typeface="Nunito Sans"/>
                <a:cs typeface="Nunito Sans"/>
                <a:sym typeface="Nunito Sans"/>
              </a:rPr>
              <a:t>alessandrocoltre@asud.net </a:t>
            </a:r>
            <a:endParaRPr sz="2300" b="1" i="1" u="none" strike="noStrike" cap="none" dirty="0">
              <a:solidFill>
                <a:srgbClr val="B8CF4B"/>
              </a:solidFill>
              <a:latin typeface="Nunito Sans"/>
              <a:ea typeface="Nunito Sans"/>
              <a:cs typeface="Nunito Sans"/>
              <a:sym typeface="Nunito Sans"/>
            </a:endParaRPr>
          </a:p>
        </p:txBody>
      </p:sp>
      <p:sp>
        <p:nvSpPr>
          <p:cNvPr id="25" name="Google Shape;25;p3"/>
          <p:cNvSpPr txBox="1"/>
          <p:nvPr/>
        </p:nvSpPr>
        <p:spPr>
          <a:xfrm>
            <a:off x="357834" y="1108078"/>
            <a:ext cx="10430472" cy="1031021"/>
          </a:xfrm>
          <a:prstGeom prst="rect">
            <a:avLst/>
          </a:prstGeom>
          <a:noFill/>
          <a:ln>
            <a:noFill/>
          </a:ln>
        </p:spPr>
        <p:txBody>
          <a:bodyPr spcFirstLastPara="1" wrap="square" lIns="91425" tIns="91425" rIns="91425" bIns="91425" anchor="t" anchorCtr="0">
            <a:spAutoFit/>
          </a:bodyPr>
          <a:lstStyle/>
          <a:p>
            <a:pPr>
              <a:buSzPts val="2700"/>
            </a:pPr>
            <a:r>
              <a:rPr lang="it-IT" sz="2800" b="1" i="0" dirty="0">
                <a:solidFill>
                  <a:srgbClr val="B8CF4B"/>
                </a:solidFill>
                <a:effectLst/>
                <a:latin typeface="var(--td_default_google_font_2, 'Roboto', sans-serif)"/>
              </a:rPr>
              <a:t>Indagare un territorio con storie, documenti e dataset</a:t>
            </a:r>
            <a:endParaRPr lang="it-IT" sz="2800" b="0" i="0" dirty="0">
              <a:solidFill>
                <a:srgbClr val="B8CF4B"/>
              </a:solidFill>
              <a:effectLst/>
              <a:latin typeface="var(--td_default_google_font_2, 'Roboto', sans-serif)"/>
            </a:endParaRPr>
          </a:p>
          <a:p>
            <a:pPr marL="0" marR="0" lvl="0" indent="0" algn="l" rtl="0">
              <a:lnSpc>
                <a:spcPct val="100000"/>
              </a:lnSpc>
              <a:spcBef>
                <a:spcPts val="0"/>
              </a:spcBef>
              <a:spcAft>
                <a:spcPts val="0"/>
              </a:spcAft>
              <a:buClr>
                <a:srgbClr val="000000"/>
              </a:buClr>
              <a:buSzPts val="2700"/>
              <a:buFont typeface="Arial"/>
              <a:buNone/>
            </a:pPr>
            <a:endParaRPr sz="2700" b="1" i="0" u="none" strike="noStrike" cap="none" dirty="0">
              <a:solidFill>
                <a:srgbClr val="B8CF4B"/>
              </a:solidFill>
              <a:latin typeface="Nunito Sans"/>
              <a:ea typeface="Nunito Sans"/>
              <a:cs typeface="Nunito Sans"/>
              <a:sym typeface="Nuni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E57AD67-CF31-5AA0-BC81-D1009D6FFFD8}"/>
              </a:ext>
            </a:extLst>
          </p:cNvPr>
          <p:cNvSpPr txBox="1"/>
          <p:nvPr/>
        </p:nvSpPr>
        <p:spPr>
          <a:xfrm>
            <a:off x="604683" y="589935"/>
            <a:ext cx="8214851" cy="4401205"/>
          </a:xfrm>
          <a:prstGeom prst="rect">
            <a:avLst/>
          </a:prstGeom>
          <a:noFill/>
        </p:spPr>
        <p:txBody>
          <a:bodyPr wrap="square" rtlCol="0">
            <a:spAutoFit/>
          </a:bodyPr>
          <a:lstStyle/>
          <a:p>
            <a:r>
              <a:rPr lang="it-IT" sz="2800" dirty="0"/>
              <a:t>Tieni sempre presente il ruolo di chi intervisti, la dimensione del potere. Ha cariche pubbliche? Dove lavora? </a:t>
            </a:r>
            <a:r>
              <a:rPr lang="it-IT" sz="2800" dirty="0">
                <a:solidFill>
                  <a:srgbClr val="FF0000"/>
                </a:solidFill>
              </a:rPr>
              <a:t>Perché ha scelto di parlare con te?</a:t>
            </a:r>
          </a:p>
          <a:p>
            <a:endParaRPr lang="it-IT" sz="2800" dirty="0">
              <a:solidFill>
                <a:srgbClr val="FF0000"/>
              </a:solidFill>
            </a:endParaRPr>
          </a:p>
          <a:p>
            <a:endParaRPr lang="it-IT" sz="2800" dirty="0">
              <a:solidFill>
                <a:srgbClr val="FF0000"/>
              </a:solidFill>
            </a:endParaRPr>
          </a:p>
          <a:p>
            <a:r>
              <a:rPr lang="it-IT" sz="2800" b="1" dirty="0">
                <a:solidFill>
                  <a:srgbClr val="FF0000"/>
                </a:solidFill>
              </a:rPr>
              <a:t>Registra, sbobina e poi confronta. </a:t>
            </a:r>
          </a:p>
          <a:p>
            <a:endParaRPr lang="it-IT" sz="2800" b="1" dirty="0">
              <a:solidFill>
                <a:srgbClr val="FF0000"/>
              </a:solidFill>
            </a:endParaRPr>
          </a:p>
          <a:p>
            <a:r>
              <a:rPr lang="it-IT" sz="2800" b="1" dirty="0">
                <a:solidFill>
                  <a:srgbClr val="FF0000"/>
                </a:solidFill>
              </a:rPr>
              <a:t>Strumenti per trascrivere e sbobinare:</a:t>
            </a:r>
          </a:p>
          <a:p>
            <a:r>
              <a:rPr lang="it-IT" sz="2800" b="1" dirty="0" err="1">
                <a:solidFill>
                  <a:schemeClr val="tx1"/>
                </a:solidFill>
                <a:hlinkClick r:id="rId2">
                  <a:extLst>
                    <a:ext uri="{A12FA001-AC4F-418D-AE19-62706E023703}">
                      <ahyp:hlinkClr xmlns:ahyp="http://schemas.microsoft.com/office/drawing/2018/hyperlinkcolor" val="tx"/>
                    </a:ext>
                  </a:extLst>
                </a:hlinkClick>
              </a:rPr>
              <a:t>Otranscribe</a:t>
            </a:r>
            <a:endParaRPr lang="it-IT" sz="2800" b="1" dirty="0">
              <a:solidFill>
                <a:schemeClr val="tx1"/>
              </a:solidFill>
            </a:endParaRPr>
          </a:p>
          <a:p>
            <a:r>
              <a:rPr lang="it-IT" sz="2800" b="1" dirty="0" err="1">
                <a:solidFill>
                  <a:schemeClr val="tx1"/>
                </a:solidFill>
                <a:hlinkClick r:id="rId3">
                  <a:extLst>
                    <a:ext uri="{A12FA001-AC4F-418D-AE19-62706E023703}">
                      <ahyp:hlinkClr xmlns:ahyp="http://schemas.microsoft.com/office/drawing/2018/hyperlinkcolor" val="tx"/>
                    </a:ext>
                  </a:extLst>
                </a:hlinkClick>
              </a:rPr>
              <a:t>Pinpoint</a:t>
            </a:r>
            <a:endParaRPr lang="it-IT" sz="2800" b="1" dirty="0">
              <a:solidFill>
                <a:schemeClr val="tx1"/>
              </a:solidFill>
            </a:endParaRPr>
          </a:p>
        </p:txBody>
      </p:sp>
    </p:spTree>
    <p:extLst>
      <p:ext uri="{BB962C8B-B14F-4D97-AF65-F5344CB8AC3E}">
        <p14:creationId xmlns:p14="http://schemas.microsoft.com/office/powerpoint/2010/main" val="56666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AE38EA4-E4BE-23B9-2D46-3F8083FD58D1}"/>
              </a:ext>
            </a:extLst>
          </p:cNvPr>
          <p:cNvSpPr txBox="1"/>
          <p:nvPr/>
        </p:nvSpPr>
        <p:spPr>
          <a:xfrm>
            <a:off x="722671" y="634181"/>
            <a:ext cx="6769510" cy="2123658"/>
          </a:xfrm>
          <a:prstGeom prst="rect">
            <a:avLst/>
          </a:prstGeom>
          <a:noFill/>
        </p:spPr>
        <p:txBody>
          <a:bodyPr wrap="square" rtlCol="0">
            <a:spAutoFit/>
          </a:bodyPr>
          <a:lstStyle/>
          <a:p>
            <a:r>
              <a:rPr lang="it-IT" sz="4400" b="1" dirty="0">
                <a:solidFill>
                  <a:srgbClr val="FF0000"/>
                </a:solidFill>
              </a:rPr>
              <a:t>Dati su ambiente, clima, inquinamento, economia circolare</a:t>
            </a:r>
          </a:p>
        </p:txBody>
      </p:sp>
      <p:sp>
        <p:nvSpPr>
          <p:cNvPr id="3" name="CasellaDiTesto 2">
            <a:extLst>
              <a:ext uri="{FF2B5EF4-FFF2-40B4-BE49-F238E27FC236}">
                <a16:creationId xmlns:a16="http://schemas.microsoft.com/office/drawing/2014/main" id="{D795D8D7-BD16-0E05-8585-0715D34F405D}"/>
              </a:ext>
            </a:extLst>
          </p:cNvPr>
          <p:cNvSpPr txBox="1"/>
          <p:nvPr/>
        </p:nvSpPr>
        <p:spPr>
          <a:xfrm>
            <a:off x="309716" y="3038167"/>
            <a:ext cx="8716297" cy="3046988"/>
          </a:xfrm>
          <a:prstGeom prst="rect">
            <a:avLst/>
          </a:prstGeom>
          <a:noFill/>
        </p:spPr>
        <p:txBody>
          <a:bodyPr wrap="square" rtlCol="0">
            <a:spAutoFit/>
          </a:bodyPr>
          <a:lstStyle/>
          <a:p>
            <a:r>
              <a:rPr lang="it-IT" sz="2400" dirty="0" err="1">
                <a:solidFill>
                  <a:schemeClr val="accent2"/>
                </a:solidFill>
                <a:hlinkClick r:id="rId2">
                  <a:extLst>
                    <a:ext uri="{A12FA001-AC4F-418D-AE19-62706E023703}">
                      <ahyp:hlinkClr xmlns:ahyp="http://schemas.microsoft.com/office/drawing/2018/hyperlinkcolor" val="tx"/>
                    </a:ext>
                  </a:extLst>
                </a:hlinkClick>
              </a:rPr>
              <a:t>Ask</a:t>
            </a:r>
            <a:r>
              <a:rPr lang="it-IT" sz="2400" dirty="0">
                <a:solidFill>
                  <a:schemeClr val="accent2"/>
                </a:solidFill>
                <a:hlinkClick r:id="rId2">
                  <a:extLst>
                    <a:ext uri="{A12FA001-AC4F-418D-AE19-62706E023703}">
                      <ahyp:hlinkClr xmlns:ahyp="http://schemas.microsoft.com/office/drawing/2018/hyperlinkcolor" val="tx"/>
                    </a:ext>
                  </a:extLst>
                </a:hlinkClick>
              </a:rPr>
              <a:t> the EU</a:t>
            </a:r>
            <a:r>
              <a:rPr lang="it-IT" sz="2400" dirty="0">
                <a:solidFill>
                  <a:schemeClr val="accent2"/>
                </a:solidFill>
              </a:rPr>
              <a:t>: accesso agli atti a commissione europea</a:t>
            </a:r>
          </a:p>
          <a:p>
            <a:r>
              <a:rPr lang="it-IT" sz="2400" dirty="0">
                <a:solidFill>
                  <a:schemeClr val="accent2"/>
                </a:solidFill>
                <a:hlinkClick r:id="rId3">
                  <a:extLst>
                    <a:ext uri="{A12FA001-AC4F-418D-AE19-62706E023703}">
                      <ahyp:hlinkClr xmlns:ahyp="http://schemas.microsoft.com/office/drawing/2018/hyperlinkcolor" val="tx"/>
                    </a:ext>
                  </a:extLst>
                </a:hlinkClick>
              </a:rPr>
              <a:t>SNPA</a:t>
            </a:r>
            <a:r>
              <a:rPr lang="it-IT" sz="2400" dirty="0">
                <a:solidFill>
                  <a:schemeClr val="accent2"/>
                </a:solidFill>
              </a:rPr>
              <a:t>: Sistema nazionale per la protezione dell’ambiente</a:t>
            </a:r>
          </a:p>
          <a:p>
            <a:r>
              <a:rPr lang="it-IT" sz="2400" dirty="0">
                <a:solidFill>
                  <a:schemeClr val="accent2"/>
                </a:solidFill>
                <a:hlinkClick r:id="rId4">
                  <a:extLst>
                    <a:ext uri="{A12FA001-AC4F-418D-AE19-62706E023703}">
                      <ahyp:hlinkClr xmlns:ahyp="http://schemas.microsoft.com/office/drawing/2018/hyperlinkcolor" val="tx"/>
                    </a:ext>
                  </a:extLst>
                </a:hlinkClick>
              </a:rPr>
              <a:t>Catasto rifiuti: </a:t>
            </a:r>
            <a:r>
              <a:rPr lang="it-IT" sz="2400" dirty="0">
                <a:solidFill>
                  <a:schemeClr val="accent2"/>
                </a:solidFill>
              </a:rPr>
              <a:t>servizio Ispra</a:t>
            </a:r>
          </a:p>
          <a:p>
            <a:r>
              <a:rPr lang="it-IT" sz="2400" dirty="0">
                <a:solidFill>
                  <a:schemeClr val="accent2"/>
                </a:solidFill>
              </a:rPr>
              <a:t>Agenzia regionali: per esempio </a:t>
            </a:r>
            <a:r>
              <a:rPr lang="it-IT" sz="2400" b="1" dirty="0">
                <a:solidFill>
                  <a:schemeClr val="accent2"/>
                </a:solidFill>
                <a:hlinkClick r:id="rId5">
                  <a:extLst>
                    <a:ext uri="{A12FA001-AC4F-418D-AE19-62706E023703}">
                      <ahyp:hlinkClr xmlns:ahyp="http://schemas.microsoft.com/office/drawing/2018/hyperlinkcolor" val="tx"/>
                    </a:ext>
                  </a:extLst>
                </a:hlinkClick>
              </a:rPr>
              <a:t>Arpa</a:t>
            </a:r>
            <a:endParaRPr lang="it-IT" sz="2400" b="1" dirty="0">
              <a:solidFill>
                <a:schemeClr val="accent2"/>
              </a:solidFill>
            </a:endParaRPr>
          </a:p>
          <a:p>
            <a:r>
              <a:rPr lang="it-IT" sz="2400" dirty="0">
                <a:solidFill>
                  <a:schemeClr val="accent2"/>
                </a:solidFill>
                <a:hlinkClick r:id="rId6">
                  <a:extLst>
                    <a:ext uri="{A12FA001-AC4F-418D-AE19-62706E023703}">
                      <ahyp:hlinkClr xmlns:ahyp="http://schemas.microsoft.com/office/drawing/2018/hyperlinkcolor" val="tx"/>
                    </a:ext>
                  </a:extLst>
                </a:hlinkClick>
              </a:rPr>
              <a:t>Elenco</a:t>
            </a:r>
            <a:r>
              <a:rPr lang="it-IT" sz="2400" dirty="0">
                <a:solidFill>
                  <a:srgbClr val="CCCCFF"/>
                </a:solidFill>
                <a:hlinkClick r:id="rId6">
                  <a:extLst>
                    <a:ext uri="{A12FA001-AC4F-418D-AE19-62706E023703}">
                      <ahyp:hlinkClr xmlns:ahyp="http://schemas.microsoft.com/office/drawing/2018/hyperlinkcolor" val="tx"/>
                    </a:ext>
                  </a:extLst>
                </a:hlinkClick>
              </a:rPr>
              <a:t> </a:t>
            </a:r>
            <a:r>
              <a:rPr lang="it-IT" sz="2400" dirty="0">
                <a:solidFill>
                  <a:schemeClr val="accent2"/>
                </a:solidFill>
                <a:hlinkClick r:id="rId6">
                  <a:extLst>
                    <a:ext uri="{A12FA001-AC4F-418D-AE19-62706E023703}">
                      <ahyp:hlinkClr xmlns:ahyp="http://schemas.microsoft.com/office/drawing/2018/hyperlinkcolor" val="tx"/>
                    </a:ext>
                  </a:extLst>
                </a:hlinkClick>
              </a:rPr>
              <a:t>A.I.A. </a:t>
            </a:r>
            <a:r>
              <a:rPr lang="it-IT" sz="2400" dirty="0">
                <a:solidFill>
                  <a:schemeClr val="accent2"/>
                </a:solidFill>
              </a:rPr>
              <a:t>– </a:t>
            </a:r>
            <a:r>
              <a:rPr lang="it-IT" sz="2400" b="1" dirty="0">
                <a:solidFill>
                  <a:schemeClr val="accent2"/>
                </a:solidFill>
              </a:rPr>
              <a:t>Autorizzazioni integrate ambientali</a:t>
            </a:r>
          </a:p>
          <a:p>
            <a:endParaRPr lang="it-IT" sz="2400" dirty="0">
              <a:solidFill>
                <a:schemeClr val="accent2"/>
              </a:solidFill>
            </a:endParaRPr>
          </a:p>
          <a:p>
            <a:endParaRPr lang="it-IT" sz="2400" dirty="0">
              <a:solidFill>
                <a:srgbClr val="FF0000"/>
              </a:solidFill>
            </a:endParaRPr>
          </a:p>
          <a:p>
            <a:endParaRPr lang="it-IT" sz="2400" dirty="0">
              <a:solidFill>
                <a:srgbClr val="FF0000"/>
              </a:solidFill>
            </a:endParaRPr>
          </a:p>
        </p:txBody>
      </p:sp>
    </p:spTree>
    <p:extLst>
      <p:ext uri="{BB962C8B-B14F-4D97-AF65-F5344CB8AC3E}">
        <p14:creationId xmlns:p14="http://schemas.microsoft.com/office/powerpoint/2010/main" val="27902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B9A4809-7C01-E30E-109C-868671506852}"/>
              </a:ext>
            </a:extLst>
          </p:cNvPr>
          <p:cNvSpPr txBox="1"/>
          <p:nvPr/>
        </p:nvSpPr>
        <p:spPr>
          <a:xfrm>
            <a:off x="309716" y="412955"/>
            <a:ext cx="10176387" cy="4308872"/>
          </a:xfrm>
          <a:prstGeom prst="rect">
            <a:avLst/>
          </a:prstGeom>
          <a:noFill/>
        </p:spPr>
        <p:txBody>
          <a:bodyPr wrap="square" rtlCol="0">
            <a:spAutoFit/>
          </a:bodyPr>
          <a:lstStyle/>
          <a:p>
            <a:r>
              <a:rPr lang="it-IT" sz="1800" b="1" dirty="0"/>
              <a:t>Per raccontare un progetto, un’opera, un impianto che ha o avrà un impatto ambientale utilizza: </a:t>
            </a:r>
          </a:p>
          <a:p>
            <a:endParaRPr lang="it-IT" dirty="0"/>
          </a:p>
          <a:p>
            <a:r>
              <a:rPr lang="it-IT" sz="2800" dirty="0"/>
              <a:t>Visure camerali</a:t>
            </a:r>
          </a:p>
          <a:p>
            <a:r>
              <a:rPr lang="it-IT" sz="2800" dirty="0"/>
              <a:t>Verbali del consiglio comunale, dell’assemblea regionale, interrogazioni parlamentari </a:t>
            </a:r>
            <a:r>
              <a:rPr lang="it-IT" sz="2800" dirty="0" err="1"/>
              <a:t>ecc</a:t>
            </a:r>
            <a:endParaRPr lang="it-IT" sz="2800" dirty="0"/>
          </a:p>
          <a:p>
            <a:r>
              <a:rPr lang="it-IT" sz="2800" dirty="0"/>
              <a:t>Osservazioni della società civile in sede di conferenza dei servizi (cerca anche controdeduzioni). </a:t>
            </a:r>
          </a:p>
          <a:p>
            <a:endParaRPr lang="it-IT" sz="2800" dirty="0"/>
          </a:p>
          <a:p>
            <a:r>
              <a:rPr lang="it-IT" sz="2800" dirty="0"/>
              <a:t>Non illuminare solo un progetto, </a:t>
            </a:r>
            <a:r>
              <a:rPr lang="it-IT" sz="2800" dirty="0">
                <a:solidFill>
                  <a:srgbClr val="FF0000"/>
                </a:solidFill>
              </a:rPr>
              <a:t>racconta il contesto</a:t>
            </a:r>
            <a:r>
              <a:rPr lang="it-IT" sz="2800" dirty="0"/>
              <a:t>. </a:t>
            </a:r>
          </a:p>
          <a:p>
            <a:r>
              <a:rPr lang="it-IT" sz="2800" dirty="0"/>
              <a:t> </a:t>
            </a:r>
          </a:p>
        </p:txBody>
      </p:sp>
    </p:spTree>
    <p:extLst>
      <p:ext uri="{BB962C8B-B14F-4D97-AF65-F5344CB8AC3E}">
        <p14:creationId xmlns:p14="http://schemas.microsoft.com/office/powerpoint/2010/main" val="1148729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59E38FA-B02D-79C1-3F4D-CB32534FC6C0}"/>
              </a:ext>
            </a:extLst>
          </p:cNvPr>
          <p:cNvSpPr txBox="1"/>
          <p:nvPr/>
        </p:nvSpPr>
        <p:spPr>
          <a:xfrm>
            <a:off x="516194" y="309716"/>
            <a:ext cx="3244645" cy="3416320"/>
          </a:xfrm>
          <a:prstGeom prst="rect">
            <a:avLst/>
          </a:prstGeom>
          <a:noFill/>
        </p:spPr>
        <p:txBody>
          <a:bodyPr wrap="square" rtlCol="0">
            <a:spAutoFit/>
          </a:bodyPr>
          <a:lstStyle/>
          <a:p>
            <a:r>
              <a:rPr lang="it-IT" sz="1800" b="1" dirty="0"/>
              <a:t>Le visure camerali:</a:t>
            </a:r>
          </a:p>
          <a:p>
            <a:endParaRPr lang="it-IT" sz="1800" dirty="0"/>
          </a:p>
          <a:p>
            <a:endParaRPr lang="it-IT" sz="1800" dirty="0"/>
          </a:p>
          <a:p>
            <a:r>
              <a:rPr lang="it-IT" sz="1800" dirty="0">
                <a:solidFill>
                  <a:srgbClr val="FF0000"/>
                </a:solidFill>
              </a:rPr>
              <a:t>Consulta il registro imprese</a:t>
            </a:r>
            <a:r>
              <a:rPr lang="it-IT" sz="1800" dirty="0"/>
              <a:t>: scarica visura ordinaria e visura storica. </a:t>
            </a:r>
          </a:p>
          <a:p>
            <a:endParaRPr lang="it-IT" sz="1800" dirty="0"/>
          </a:p>
          <a:p>
            <a:r>
              <a:rPr lang="it-IT" sz="1800" dirty="0"/>
              <a:t>Analizza i soci, le compravendite, gli indirizzi delle sede legali,  trasferimenti d’azienda, il capitale sociale. </a:t>
            </a:r>
          </a:p>
        </p:txBody>
      </p:sp>
      <p:pic>
        <p:nvPicPr>
          <p:cNvPr id="4" name="Immagine 3" descr="visura camerale fac simile">
            <a:hlinkClick r:id="rId2"/>
            <a:extLst>
              <a:ext uri="{FF2B5EF4-FFF2-40B4-BE49-F238E27FC236}">
                <a16:creationId xmlns:a16="http://schemas.microsoft.com/office/drawing/2014/main" id="{2DEB552D-FE1E-170D-6795-4BFC5920028A}"/>
              </a:ext>
            </a:extLst>
          </p:cNvPr>
          <p:cNvPicPr>
            <a:picLocks noChangeAspect="1"/>
          </p:cNvPicPr>
          <p:nvPr/>
        </p:nvPicPr>
        <p:blipFill>
          <a:blip r:embed="rId3"/>
          <a:stretch>
            <a:fillRect/>
          </a:stretch>
        </p:blipFill>
        <p:spPr>
          <a:xfrm rot="20275555">
            <a:off x="4242101" y="1086994"/>
            <a:ext cx="5049383" cy="4684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758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1643293-57CB-1251-7F87-EC2E214079EF}"/>
              </a:ext>
            </a:extLst>
          </p:cNvPr>
          <p:cNvSpPr txBox="1"/>
          <p:nvPr/>
        </p:nvSpPr>
        <p:spPr>
          <a:xfrm>
            <a:off x="457200" y="103239"/>
            <a:ext cx="9350477" cy="1384995"/>
          </a:xfrm>
          <a:prstGeom prst="rect">
            <a:avLst/>
          </a:prstGeom>
          <a:noFill/>
        </p:spPr>
        <p:txBody>
          <a:bodyPr wrap="square" rtlCol="0">
            <a:spAutoFit/>
          </a:bodyPr>
          <a:lstStyle/>
          <a:p>
            <a:endParaRPr lang="it-IT" dirty="0"/>
          </a:p>
          <a:p>
            <a:r>
              <a:rPr lang="it-IT" dirty="0"/>
              <a:t>C’è chi tutti i giorni cerca e libera dati, per esempio:</a:t>
            </a:r>
          </a:p>
          <a:p>
            <a:endParaRPr lang="it-IT" dirty="0"/>
          </a:p>
          <a:p>
            <a:endParaRPr lang="it-IT" dirty="0"/>
          </a:p>
          <a:p>
            <a:r>
              <a:rPr lang="it-IT" dirty="0"/>
              <a:t>Openpolis</a:t>
            </a:r>
          </a:p>
          <a:p>
            <a:endParaRPr lang="it-IT" dirty="0"/>
          </a:p>
        </p:txBody>
      </p:sp>
    </p:spTree>
    <p:extLst>
      <p:ext uri="{BB962C8B-B14F-4D97-AF65-F5344CB8AC3E}">
        <p14:creationId xmlns:p14="http://schemas.microsoft.com/office/powerpoint/2010/main" val="427419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8AFA80C-CC1C-D7B2-2A2A-0205CE86EC01}"/>
              </a:ext>
            </a:extLst>
          </p:cNvPr>
          <p:cNvSpPr txBox="1"/>
          <p:nvPr/>
        </p:nvSpPr>
        <p:spPr>
          <a:xfrm>
            <a:off x="604684" y="265471"/>
            <a:ext cx="6297561" cy="4678204"/>
          </a:xfrm>
          <a:prstGeom prst="rect">
            <a:avLst/>
          </a:prstGeom>
          <a:noFill/>
        </p:spPr>
        <p:txBody>
          <a:bodyPr wrap="square" rtlCol="0">
            <a:spAutoFit/>
          </a:bodyPr>
          <a:lstStyle/>
          <a:p>
            <a:r>
              <a:rPr lang="it-IT" sz="2400" dirty="0"/>
              <a:t>Un’inchiesta e un approfondimento non sono un’indagine</a:t>
            </a:r>
            <a:r>
              <a:rPr lang="it-IT" sz="2400" b="1" dirty="0">
                <a:solidFill>
                  <a:srgbClr val="FF0000"/>
                </a:solidFill>
              </a:rPr>
              <a:t> </a:t>
            </a:r>
            <a:r>
              <a:rPr lang="it-IT" sz="2400" b="1" dirty="0">
                <a:solidFill>
                  <a:schemeClr val="tx1"/>
                </a:solidFill>
              </a:rPr>
              <a:t>dei carabinieri,</a:t>
            </a:r>
            <a:r>
              <a:rPr lang="it-IT" sz="2400" b="1" dirty="0">
                <a:solidFill>
                  <a:srgbClr val="FF0000"/>
                </a:solidFill>
              </a:rPr>
              <a:t> non c’è nessun tribunale, non ci sono imputati da interrogare, ma fonti, persone, documenti e vicende da collegare e da consegnare a chi legge con chiarezza e rispetto. </a:t>
            </a:r>
          </a:p>
          <a:p>
            <a:endParaRPr lang="it-IT" b="1" dirty="0">
              <a:solidFill>
                <a:srgbClr val="FF0000"/>
              </a:solidFill>
            </a:endParaRPr>
          </a:p>
          <a:p>
            <a:endParaRPr lang="it-IT" b="1" dirty="0">
              <a:solidFill>
                <a:srgbClr val="FF0000"/>
              </a:solidFill>
            </a:endParaRPr>
          </a:p>
          <a:p>
            <a:endParaRPr lang="it-IT" b="1" dirty="0">
              <a:solidFill>
                <a:srgbClr val="FF0000"/>
              </a:solidFill>
            </a:endParaRPr>
          </a:p>
          <a:p>
            <a:endParaRPr lang="it-IT" b="1" dirty="0">
              <a:solidFill>
                <a:srgbClr val="FF0000"/>
              </a:solidFill>
            </a:endParaRPr>
          </a:p>
          <a:p>
            <a:endParaRPr lang="it-IT" b="1" dirty="0">
              <a:solidFill>
                <a:srgbClr val="FF0000"/>
              </a:solidFill>
            </a:endParaRPr>
          </a:p>
          <a:p>
            <a:endParaRPr lang="it-IT" b="1" dirty="0">
              <a:solidFill>
                <a:srgbClr val="FF0000"/>
              </a:solidFill>
            </a:endParaRPr>
          </a:p>
          <a:p>
            <a:endParaRPr lang="it-IT" b="1" dirty="0">
              <a:solidFill>
                <a:srgbClr val="FF0000"/>
              </a:solidFill>
            </a:endParaRPr>
          </a:p>
          <a:p>
            <a:endParaRPr lang="it-IT" b="1" dirty="0">
              <a:solidFill>
                <a:srgbClr val="FF0000"/>
              </a:solidFill>
            </a:endParaRPr>
          </a:p>
          <a:p>
            <a:endParaRPr lang="it-IT" dirty="0"/>
          </a:p>
          <a:p>
            <a:endParaRPr lang="it-IT" dirty="0"/>
          </a:p>
          <a:p>
            <a:endParaRPr lang="it-IT" dirty="0"/>
          </a:p>
        </p:txBody>
      </p:sp>
    </p:spTree>
    <p:extLst>
      <p:ext uri="{BB962C8B-B14F-4D97-AF65-F5344CB8AC3E}">
        <p14:creationId xmlns:p14="http://schemas.microsoft.com/office/powerpoint/2010/main" val="330975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D2427ED-79B8-9E11-51D2-47E95D97A29F}"/>
              </a:ext>
            </a:extLst>
          </p:cNvPr>
          <p:cNvSpPr txBox="1"/>
          <p:nvPr/>
        </p:nvSpPr>
        <p:spPr>
          <a:xfrm>
            <a:off x="840658" y="309716"/>
            <a:ext cx="9660194" cy="3416320"/>
          </a:xfrm>
          <a:prstGeom prst="rect">
            <a:avLst/>
          </a:prstGeom>
          <a:noFill/>
        </p:spPr>
        <p:txBody>
          <a:bodyPr wrap="square" rtlCol="0">
            <a:spAutoFit/>
          </a:bodyPr>
          <a:lstStyle/>
          <a:p>
            <a:r>
              <a:rPr lang="it-IT" sz="2000" dirty="0"/>
              <a:t>Scrivere bene (almeno lo scrivere per gli altri, quali che siano i contenuti e quali che siano i destinatari) significa usare </a:t>
            </a:r>
            <a:r>
              <a:rPr lang="it-IT" sz="2000" dirty="0" err="1"/>
              <a:t>role</a:t>
            </a:r>
            <a:r>
              <a:rPr lang="it-IT" sz="2000" dirty="0"/>
              <a:t> semplici, così come sono quelle del linguaggio corrente, significa evitare i termini e le espressioni ricercate, che sembrano belle e quasi sempre non lo sono, significa contenere il discorso in frasi e periodi brevi. [Evitando] parole e frasi fatte, che non sono errori ma rendono banale il testo, [...] espressioni – in prevalenza di origine burocratica – che vogliono apparire ricercate rispetto al linguaggio corrente e invece sono brutte e, a volte, oscure. </a:t>
            </a:r>
          </a:p>
          <a:p>
            <a:endParaRPr lang="it-IT" sz="2000" dirty="0"/>
          </a:p>
          <a:p>
            <a:r>
              <a:rPr lang="it-IT" sz="1800" dirty="0"/>
              <a:t>Le parole sbagliate. Gli errori e le improprietà più frequenti del linguaggio scritto, in SERGIO LEPRI, Dizionario della comunicazione</a:t>
            </a:r>
          </a:p>
        </p:txBody>
      </p:sp>
    </p:spTree>
    <p:extLst>
      <p:ext uri="{BB962C8B-B14F-4D97-AF65-F5344CB8AC3E}">
        <p14:creationId xmlns:p14="http://schemas.microsoft.com/office/powerpoint/2010/main" val="144702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D212F2B-A25E-86B9-4B40-C916FAB89286}"/>
              </a:ext>
            </a:extLst>
          </p:cNvPr>
          <p:cNvSpPr txBox="1"/>
          <p:nvPr/>
        </p:nvSpPr>
        <p:spPr>
          <a:xfrm>
            <a:off x="693174" y="471948"/>
            <a:ext cx="10559845" cy="5047536"/>
          </a:xfrm>
          <a:prstGeom prst="rect">
            <a:avLst/>
          </a:prstGeom>
          <a:noFill/>
        </p:spPr>
        <p:txBody>
          <a:bodyPr wrap="square" rtlCol="0">
            <a:spAutoFit/>
          </a:bodyPr>
          <a:lstStyle/>
          <a:p>
            <a:r>
              <a:rPr lang="it-IT" b="1" i="0" dirty="0">
                <a:solidFill>
                  <a:srgbClr val="212529"/>
                </a:solidFill>
                <a:effectLst/>
                <a:latin typeface="Bad Script"/>
              </a:rPr>
              <a:t>“E dov'è papà </a:t>
            </a:r>
            <a:r>
              <a:rPr lang="it-IT" b="1" i="0" dirty="0" err="1">
                <a:solidFill>
                  <a:srgbClr val="212529"/>
                </a:solidFill>
                <a:effectLst/>
                <a:latin typeface="Bad Script"/>
              </a:rPr>
              <a:t>Miša</a:t>
            </a:r>
            <a:r>
              <a:rPr lang="it-IT" b="1" i="0" dirty="0">
                <a:solidFill>
                  <a:srgbClr val="212529"/>
                </a:solidFill>
                <a:effectLst/>
                <a:latin typeface="Bad Script"/>
              </a:rPr>
              <a:t>? Quando ritorna?”</a:t>
            </a:r>
            <a:br>
              <a:rPr lang="it-IT" dirty="0"/>
            </a:br>
            <a:r>
              <a:rPr lang="it-IT" b="1" i="0" dirty="0">
                <a:solidFill>
                  <a:srgbClr val="212529"/>
                </a:solidFill>
                <a:effectLst/>
                <a:latin typeface="Bad Script"/>
              </a:rPr>
              <a:t>Chi altri può farmi una simile domanda? Solo lui, che lo aspetta...</a:t>
            </a:r>
            <a:br>
              <a:rPr lang="it-IT" dirty="0"/>
            </a:br>
            <a:r>
              <a:rPr lang="it-IT" b="1" i="0" dirty="0">
                <a:solidFill>
                  <a:srgbClr val="212529"/>
                </a:solidFill>
                <a:effectLst/>
                <a:latin typeface="Bad Script"/>
              </a:rPr>
              <a:t>Lo aspetteremo insieme. Io reciterò sussurrando la mia preghiera per </a:t>
            </a:r>
            <a:r>
              <a:rPr lang="it-IT" b="1" i="0" dirty="0" err="1">
                <a:solidFill>
                  <a:srgbClr val="212529"/>
                </a:solidFill>
                <a:effectLst/>
                <a:latin typeface="Bad Script"/>
              </a:rPr>
              <a:t>Černobyl</a:t>
            </a:r>
            <a:r>
              <a:rPr lang="it-IT" b="1" i="0" dirty="0">
                <a:solidFill>
                  <a:srgbClr val="212529"/>
                </a:solidFill>
                <a:effectLst/>
                <a:latin typeface="Bad Script"/>
              </a:rPr>
              <a:t>'... lui guarderà il mondo con i suoi occhi di bambino. </a:t>
            </a:r>
          </a:p>
          <a:p>
            <a:endParaRPr lang="it-IT" b="1" dirty="0">
              <a:solidFill>
                <a:srgbClr val="212529"/>
              </a:solidFill>
              <a:latin typeface="Bad Script"/>
            </a:endParaRPr>
          </a:p>
          <a:p>
            <a:r>
              <a:rPr lang="it-IT" b="1" i="0" dirty="0">
                <a:solidFill>
                  <a:srgbClr val="212529"/>
                </a:solidFill>
                <a:effectLst/>
                <a:latin typeface="Bad Script"/>
              </a:rPr>
              <a:t>Valentina </a:t>
            </a:r>
            <a:r>
              <a:rPr lang="it-IT" b="1" i="0" dirty="0" err="1">
                <a:solidFill>
                  <a:srgbClr val="212529"/>
                </a:solidFill>
                <a:effectLst/>
                <a:latin typeface="Bad Script"/>
              </a:rPr>
              <a:t>Timofeevna</a:t>
            </a:r>
            <a:r>
              <a:rPr lang="it-IT" b="1" i="0" dirty="0">
                <a:solidFill>
                  <a:srgbClr val="212529"/>
                </a:solidFill>
                <a:effectLst/>
                <a:latin typeface="Bad Script"/>
              </a:rPr>
              <a:t> </a:t>
            </a:r>
            <a:r>
              <a:rPr lang="it-IT" b="1" i="0" dirty="0" err="1">
                <a:solidFill>
                  <a:srgbClr val="212529"/>
                </a:solidFill>
                <a:effectLst/>
                <a:latin typeface="Bad Script"/>
              </a:rPr>
              <a:t>Panasevič</a:t>
            </a:r>
            <a:r>
              <a:rPr lang="it-IT" b="1" i="0" dirty="0">
                <a:solidFill>
                  <a:srgbClr val="212529"/>
                </a:solidFill>
                <a:effectLst/>
                <a:latin typeface="Bad Script"/>
              </a:rPr>
              <a:t>, la moglie di un liquidatore</a:t>
            </a:r>
          </a:p>
          <a:p>
            <a:endParaRPr lang="it-IT" b="1" dirty="0">
              <a:solidFill>
                <a:srgbClr val="212529"/>
              </a:solidFill>
              <a:latin typeface="Bad Script"/>
            </a:endParaRPr>
          </a:p>
          <a:p>
            <a:endParaRPr lang="it-IT" b="1" dirty="0">
              <a:solidFill>
                <a:srgbClr val="212529"/>
              </a:solidFill>
              <a:latin typeface="Bad Script"/>
            </a:endParaRPr>
          </a:p>
          <a:p>
            <a:endParaRPr lang="it-IT" b="1" dirty="0">
              <a:solidFill>
                <a:srgbClr val="212529"/>
              </a:solidFill>
              <a:latin typeface="Bad Script"/>
            </a:endParaRPr>
          </a:p>
          <a:p>
            <a:endParaRPr lang="it-IT" b="1" dirty="0">
              <a:solidFill>
                <a:srgbClr val="212529"/>
              </a:solidFill>
              <a:latin typeface="Bad Script"/>
            </a:endParaRPr>
          </a:p>
          <a:p>
            <a:r>
              <a:rPr lang="it-IT" dirty="0"/>
              <a:t>Quando lavoriamo con le fonti orali, dunque, dobbiamo tenere insieme tre fatti distinti: un fatto del passato, l’evento storico; un fatto del presente, e cioè il racconto che ne viene fatto dall’intervistato; e un fatto di relazione e di durata, e cioè il rapporto che esiste e che è esistito fra questi due fatti. Perciò, il lavoro dello storico orale include la storiografia in senso stretto (la ricostruzione del passato), l’antropologia culturale, la psicologia individuale, la critica testuale (l’analisi e interpretazione del racconto), e l’applicazione della seconda alla prima. La storia orale è dunque storia degli eventi, storia della memoria, e revisione degli eventi attraverso la memoria.</a:t>
            </a:r>
          </a:p>
          <a:p>
            <a:endParaRPr lang="it-IT" dirty="0"/>
          </a:p>
          <a:p>
            <a:r>
              <a:rPr lang="it-IT" b="0" i="0" dirty="0">
                <a:solidFill>
                  <a:srgbClr val="000000"/>
                </a:solidFill>
                <a:effectLst/>
                <a:latin typeface="Times New Roman" panose="02020603050405020304" pitchFamily="18" charset="0"/>
              </a:rPr>
              <a:t>La malattia stessa, come accade nel caso dell’impatto dell’inquinamento sui corpi, liberata dal riduzionismo biologico, diventa una realtà culturale [Zito 2016], mostrando il modo in cui gli ordini sociale, economico e politico, con il loro intricato campo di forze, si imprimono in quello corporeo. Per </a:t>
            </a:r>
            <a:r>
              <a:rPr lang="it-IT" b="0" i="0" dirty="0" err="1">
                <a:solidFill>
                  <a:srgbClr val="000000"/>
                </a:solidFill>
                <a:effectLst/>
                <a:latin typeface="Times New Roman" panose="02020603050405020304" pitchFamily="18" charset="0"/>
              </a:rPr>
              <a:t>Fassin</a:t>
            </a:r>
            <a:r>
              <a:rPr lang="it-IT" b="0" i="0" dirty="0">
                <a:solidFill>
                  <a:srgbClr val="000000"/>
                </a:solidFill>
                <a:effectLst/>
                <a:latin typeface="Times New Roman" panose="02020603050405020304" pitchFamily="18" charset="0"/>
              </a:rPr>
              <a:t> [2014], a questo punto, “</a:t>
            </a:r>
            <a:r>
              <a:rPr lang="it-IT" b="0" i="0" dirty="0" err="1">
                <a:solidFill>
                  <a:srgbClr val="000000"/>
                </a:solidFill>
                <a:effectLst/>
                <a:latin typeface="Times New Roman" panose="02020603050405020304" pitchFamily="18" charset="0"/>
              </a:rPr>
              <a:t>ripoliticizzare</a:t>
            </a:r>
            <a:r>
              <a:rPr lang="it-IT" b="0" i="0" dirty="0">
                <a:solidFill>
                  <a:srgbClr val="000000"/>
                </a:solidFill>
                <a:effectLst/>
                <a:latin typeface="Times New Roman" panose="02020603050405020304" pitchFamily="18" charset="0"/>
              </a:rPr>
              <a:t> il mondo” significa spostare lo sguardo dalle forme della politica, alla sua stessa materia, la vita, il corpo e la morale, perché la politica è ciò che trasforma le vite, agisce sui corpi, mette in moto la morale. Così possono intensamente mostrare le storie di erosione del diritto alla salute e quelle di malattia a causa dell’inquinamento e dello sfruttamento ambientale, ma anche quelle di attivo impegno sociale come consapevole e costruttiva opposizione a tali violenze e ingiustizie. </a:t>
            </a:r>
          </a:p>
          <a:p>
            <a:r>
              <a:rPr lang="it-IT" dirty="0">
                <a:latin typeface="Times New Roman" panose="02020603050405020304" pitchFamily="18" charset="0"/>
              </a:rPr>
              <a:t>Corpi tossici tra violenza ambientale, ingiustizie e storie di impegno sociale. Eugenio Zito, in La camera blu, 2018</a:t>
            </a:r>
            <a:endParaRPr lang="it-IT" dirty="0"/>
          </a:p>
        </p:txBody>
      </p:sp>
    </p:spTree>
    <p:extLst>
      <p:ext uri="{BB962C8B-B14F-4D97-AF65-F5344CB8AC3E}">
        <p14:creationId xmlns:p14="http://schemas.microsoft.com/office/powerpoint/2010/main" val="3814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g2c0ae366c0c_0_52"/>
          <p:cNvSpPr txBox="1"/>
          <p:nvPr/>
        </p:nvSpPr>
        <p:spPr>
          <a:xfrm>
            <a:off x="371095" y="463390"/>
            <a:ext cx="4504800" cy="646500"/>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3300"/>
              <a:buFont typeface="Arial"/>
              <a:buNone/>
            </a:pPr>
            <a:r>
              <a:rPr lang="it-IT" sz="3000" b="1" dirty="0">
                <a:solidFill>
                  <a:srgbClr val="B8CF4B"/>
                </a:solidFill>
                <a:latin typeface="Nunito Sans"/>
                <a:ea typeface="Nunito Sans"/>
                <a:cs typeface="Nunito Sans"/>
                <a:sym typeface="Nunito Sans"/>
              </a:rPr>
              <a:t>Locale ma non localista</a:t>
            </a:r>
            <a:endParaRPr sz="3000" b="1" i="0" u="none" strike="noStrike" cap="none" dirty="0">
              <a:solidFill>
                <a:srgbClr val="B8CF4B"/>
              </a:solidFill>
              <a:latin typeface="Nunito Sans"/>
              <a:ea typeface="Nunito Sans"/>
              <a:cs typeface="Nunito Sans"/>
              <a:sym typeface="Nunito Sans"/>
            </a:endParaRPr>
          </a:p>
        </p:txBody>
      </p:sp>
      <p:sp>
        <p:nvSpPr>
          <p:cNvPr id="32" name="Google Shape;32;g2c0ae366c0c_0_52"/>
          <p:cNvSpPr txBox="1"/>
          <p:nvPr/>
        </p:nvSpPr>
        <p:spPr>
          <a:xfrm>
            <a:off x="176980" y="1109902"/>
            <a:ext cx="9202993" cy="450889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it-IT" sz="2800" b="1" dirty="0">
                <a:solidFill>
                  <a:srgbClr val="2D2440"/>
                </a:solidFill>
                <a:latin typeface="Nunito Sans"/>
                <a:ea typeface="Nunito Sans"/>
                <a:cs typeface="Nunito Sans"/>
                <a:sym typeface="Nunito Sans"/>
              </a:rPr>
              <a:t>Dare le notizie, raccontare storie, riaprire dibattiti, indagini, narrazioni. </a:t>
            </a:r>
          </a:p>
          <a:p>
            <a:pPr marL="0" marR="0" lvl="0" indent="0" algn="l" rtl="0">
              <a:lnSpc>
                <a:spcPct val="100000"/>
              </a:lnSpc>
              <a:spcBef>
                <a:spcPts val="0"/>
              </a:spcBef>
              <a:spcAft>
                <a:spcPts val="0"/>
              </a:spcAft>
              <a:buClr>
                <a:srgbClr val="000000"/>
              </a:buClr>
              <a:buSzPts val="1900"/>
              <a:buFont typeface="Arial"/>
              <a:buNone/>
            </a:pPr>
            <a:endParaRPr lang="it-IT" sz="2800" b="1" dirty="0">
              <a:solidFill>
                <a:srgbClr val="2D2440"/>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900"/>
              <a:buFont typeface="Arial"/>
              <a:buNone/>
            </a:pPr>
            <a:r>
              <a:rPr lang="it-IT" sz="2800" b="1" dirty="0">
                <a:solidFill>
                  <a:srgbClr val="2D2440"/>
                </a:solidFill>
                <a:latin typeface="Nunito Sans"/>
                <a:ea typeface="Nunito Sans"/>
                <a:cs typeface="Nunito Sans"/>
                <a:sym typeface="Nunito Sans"/>
              </a:rPr>
              <a:t>Chi è il nostro lettore? Chi firma il pezzo? Dove viene pubblicato?</a:t>
            </a:r>
            <a:endParaRPr lang="it-IT" sz="2800" b="1" i="0" u="none" strike="noStrike" cap="none" dirty="0">
              <a:solidFill>
                <a:srgbClr val="2D2440"/>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900"/>
              <a:buFont typeface="Arial"/>
              <a:buNone/>
            </a:pPr>
            <a:r>
              <a:rPr lang="it-IT" sz="2800" b="1" i="0" u="none" strike="noStrike" cap="none" dirty="0">
                <a:solidFill>
                  <a:srgbClr val="2D2440"/>
                </a:solidFill>
                <a:latin typeface="Nunito Sans"/>
                <a:ea typeface="Nunito Sans"/>
                <a:cs typeface="Nunito Sans"/>
                <a:sym typeface="Nunito Sans"/>
                <a:hlinkClick r:id="rId3"/>
              </a:rPr>
              <a:t>https://www.youtube.com/watch?v=Gmz93aANAfE</a:t>
            </a:r>
            <a:r>
              <a:rPr lang="it-IT" sz="2800" b="1" dirty="0">
                <a:solidFill>
                  <a:srgbClr val="2D2440"/>
                </a:solidFill>
                <a:latin typeface="Nunito Sans"/>
                <a:ea typeface="Nunito Sans"/>
                <a:cs typeface="Nunito Sans"/>
                <a:sym typeface="Nunito Sans"/>
              </a:rPr>
              <a:t> </a:t>
            </a:r>
          </a:p>
          <a:p>
            <a:pPr marL="0" marR="0" lvl="0" indent="0" algn="l" rtl="0">
              <a:lnSpc>
                <a:spcPct val="100000"/>
              </a:lnSpc>
              <a:spcBef>
                <a:spcPts val="0"/>
              </a:spcBef>
              <a:spcAft>
                <a:spcPts val="0"/>
              </a:spcAft>
              <a:buClr>
                <a:srgbClr val="000000"/>
              </a:buClr>
              <a:buSzPts val="1900"/>
              <a:buFont typeface="Arial"/>
              <a:buNone/>
            </a:pPr>
            <a:endParaRPr lang="it-IT" sz="2800" b="1" i="0" u="none" strike="noStrike" cap="none" dirty="0">
              <a:solidFill>
                <a:srgbClr val="2D2440"/>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900"/>
              <a:buFont typeface="Arial"/>
              <a:buNone/>
            </a:pPr>
            <a:r>
              <a:rPr lang="it-IT" sz="2800" b="1" i="0" u="none" strike="noStrike" cap="none" dirty="0">
                <a:solidFill>
                  <a:srgbClr val="2D2440"/>
                </a:solidFill>
                <a:latin typeface="Nunito Sans"/>
                <a:ea typeface="Nunito Sans"/>
                <a:cs typeface="Nunito Sans"/>
                <a:sym typeface="Nunito Sans"/>
                <a:hlinkClick r:id="rId4"/>
              </a:rPr>
              <a:t>https://www.youtube.com/watch?v=iNMrJl50CWI</a:t>
            </a:r>
            <a:r>
              <a:rPr lang="it-IT" sz="2800" b="1" dirty="0">
                <a:solidFill>
                  <a:srgbClr val="2D2440"/>
                </a:solidFill>
                <a:latin typeface="Nunito Sans"/>
                <a:ea typeface="Nunito Sans"/>
                <a:cs typeface="Nunito Sans"/>
                <a:sym typeface="Nunito Sans"/>
              </a:rPr>
              <a:t> </a:t>
            </a:r>
            <a:endParaRPr lang="it-IT" sz="2800" b="1" i="0" u="none" strike="noStrike" cap="none" dirty="0">
              <a:solidFill>
                <a:srgbClr val="2D2440"/>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900"/>
              <a:buFont typeface="Arial"/>
              <a:buNone/>
            </a:pPr>
            <a:endParaRPr lang="it-IT" sz="1900" b="1" dirty="0">
              <a:solidFill>
                <a:srgbClr val="2D2440"/>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900"/>
              <a:buFont typeface="Arial"/>
              <a:buNone/>
            </a:pPr>
            <a:endParaRPr lang="it-IT" sz="1900" b="1" i="0" u="none" strike="noStrike" cap="none" dirty="0">
              <a:solidFill>
                <a:srgbClr val="2D2440"/>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900"/>
              <a:buFont typeface="Arial"/>
              <a:buNone/>
            </a:pPr>
            <a:endParaRPr sz="1900" b="1" i="0" u="none" strike="noStrike" cap="none" dirty="0">
              <a:solidFill>
                <a:srgbClr val="2D2440"/>
              </a:solidFill>
              <a:latin typeface="Nunito Sans"/>
              <a:ea typeface="Nunito Sans"/>
              <a:cs typeface="Nunito Sans"/>
              <a:sym typeface="Nuni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AC49C6C-E696-F79E-F22D-BD3867BD92BB}"/>
              </a:ext>
            </a:extLst>
          </p:cNvPr>
          <p:cNvSpPr txBox="1"/>
          <p:nvPr/>
        </p:nvSpPr>
        <p:spPr>
          <a:xfrm>
            <a:off x="457200" y="575187"/>
            <a:ext cx="6076335" cy="646331"/>
          </a:xfrm>
          <a:prstGeom prst="rect">
            <a:avLst/>
          </a:prstGeom>
          <a:noFill/>
        </p:spPr>
        <p:txBody>
          <a:bodyPr wrap="square" rtlCol="0">
            <a:spAutoFit/>
          </a:bodyPr>
          <a:lstStyle/>
          <a:p>
            <a:r>
              <a:rPr lang="it-IT" sz="3600" b="1" dirty="0"/>
              <a:t>Cosa resta nel buio? </a:t>
            </a:r>
          </a:p>
        </p:txBody>
      </p:sp>
      <p:pic>
        <p:nvPicPr>
          <p:cNvPr id="4" name="Immagine 3" descr="Europeo &#10;L’edizione de L’Europeo il 16 luglio 1950">
            <a:extLst>
              <a:ext uri="{FF2B5EF4-FFF2-40B4-BE49-F238E27FC236}">
                <a16:creationId xmlns:a16="http://schemas.microsoft.com/office/drawing/2014/main" id="{9100DFEE-08DF-C75E-2D18-5AC6020E6CFF}"/>
              </a:ext>
            </a:extLst>
          </p:cNvPr>
          <p:cNvPicPr>
            <a:picLocks noChangeAspect="1"/>
          </p:cNvPicPr>
          <p:nvPr/>
        </p:nvPicPr>
        <p:blipFill>
          <a:blip r:embed="rId2"/>
          <a:stretch>
            <a:fillRect/>
          </a:stretch>
        </p:blipFill>
        <p:spPr>
          <a:xfrm>
            <a:off x="6223819" y="185620"/>
            <a:ext cx="4470605" cy="5286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sellaDiTesto 4">
            <a:extLst>
              <a:ext uri="{FF2B5EF4-FFF2-40B4-BE49-F238E27FC236}">
                <a16:creationId xmlns:a16="http://schemas.microsoft.com/office/drawing/2014/main" id="{5F820227-6203-7B28-084B-ADC7B7AC7694}"/>
              </a:ext>
            </a:extLst>
          </p:cNvPr>
          <p:cNvSpPr txBox="1"/>
          <p:nvPr/>
        </p:nvSpPr>
        <p:spPr>
          <a:xfrm>
            <a:off x="457200" y="1342103"/>
            <a:ext cx="5884606" cy="400110"/>
          </a:xfrm>
          <a:prstGeom prst="rect">
            <a:avLst/>
          </a:prstGeom>
          <a:noFill/>
        </p:spPr>
        <p:txBody>
          <a:bodyPr wrap="square" rtlCol="0">
            <a:spAutoFit/>
          </a:bodyPr>
          <a:lstStyle/>
          <a:p>
            <a:r>
              <a:rPr lang="it-IT" sz="2000" b="1" i="0" dirty="0">
                <a:solidFill>
                  <a:srgbClr val="000000"/>
                </a:solidFill>
                <a:effectLst/>
                <a:latin typeface="Favorit"/>
              </a:rPr>
              <a:t>L’edizione de L’Europeo il 16 luglio 1950</a:t>
            </a:r>
            <a:endParaRPr lang="it-IT" sz="2000" b="1" dirty="0"/>
          </a:p>
        </p:txBody>
      </p:sp>
      <p:sp>
        <p:nvSpPr>
          <p:cNvPr id="6" name="CasellaDiTesto 5">
            <a:extLst>
              <a:ext uri="{FF2B5EF4-FFF2-40B4-BE49-F238E27FC236}">
                <a16:creationId xmlns:a16="http://schemas.microsoft.com/office/drawing/2014/main" id="{67ACB81A-4747-2B03-0658-E12597A6A63F}"/>
              </a:ext>
            </a:extLst>
          </p:cNvPr>
          <p:cNvSpPr txBox="1"/>
          <p:nvPr/>
        </p:nvSpPr>
        <p:spPr>
          <a:xfrm>
            <a:off x="457200" y="2153265"/>
            <a:ext cx="4704734" cy="1169551"/>
          </a:xfrm>
          <a:prstGeom prst="rect">
            <a:avLst/>
          </a:prstGeom>
          <a:noFill/>
        </p:spPr>
        <p:txBody>
          <a:bodyPr wrap="square" rtlCol="0">
            <a:spAutoFit/>
          </a:bodyPr>
          <a:lstStyle/>
          <a:p>
            <a:r>
              <a:rPr lang="it-IT" dirty="0"/>
              <a:t>Per maggiori informazioni: </a:t>
            </a:r>
            <a:r>
              <a:rPr lang="it-IT" dirty="0">
                <a:solidFill>
                  <a:srgbClr val="FF0000"/>
                </a:solidFill>
                <a:hlinkClick r:id="rId3">
                  <a:extLst>
                    <a:ext uri="{A12FA001-AC4F-418D-AE19-62706E023703}">
                      <ahyp:hlinkClr xmlns:ahyp="http://schemas.microsoft.com/office/drawing/2018/hyperlinkcolor" val="tx"/>
                    </a:ext>
                  </a:extLst>
                </a:hlinkClick>
              </a:rPr>
              <a:t>https://www.doppiozero.com/</a:t>
            </a:r>
            <a:r>
              <a:rPr lang="it-IT" dirty="0" err="1">
                <a:solidFill>
                  <a:srgbClr val="FF0000"/>
                </a:solidFill>
                <a:hlinkClick r:id="rId3">
                  <a:extLst>
                    <a:ext uri="{A12FA001-AC4F-418D-AE19-62706E023703}">
                      <ahyp:hlinkClr xmlns:ahyp="http://schemas.microsoft.com/office/drawing/2018/hyperlinkcolor" val="tx"/>
                    </a:ext>
                  </a:extLst>
                </a:hlinkClick>
              </a:rPr>
              <a:t>tommaso</a:t>
            </a:r>
            <a:r>
              <a:rPr lang="it-IT" dirty="0">
                <a:solidFill>
                  <a:srgbClr val="FF0000"/>
                </a:solidFill>
                <a:hlinkClick r:id="rId3">
                  <a:extLst>
                    <a:ext uri="{A12FA001-AC4F-418D-AE19-62706E023703}">
                      <ahyp:hlinkClr xmlns:ahyp="http://schemas.microsoft.com/office/drawing/2018/hyperlinkcolor" val="tx"/>
                    </a:ext>
                  </a:extLst>
                </a:hlinkClick>
              </a:rPr>
              <a:t>-</a:t>
            </a:r>
            <a:r>
              <a:rPr lang="it-IT" dirty="0" err="1">
                <a:solidFill>
                  <a:srgbClr val="FF0000"/>
                </a:solidFill>
                <a:hlinkClick r:id="rId3">
                  <a:extLst>
                    <a:ext uri="{A12FA001-AC4F-418D-AE19-62706E023703}">
                      <ahyp:hlinkClr xmlns:ahyp="http://schemas.microsoft.com/office/drawing/2018/hyperlinkcolor" val="tx"/>
                    </a:ext>
                  </a:extLst>
                </a:hlinkClick>
              </a:rPr>
              <a:t>besozzi</a:t>
            </a:r>
            <a:r>
              <a:rPr lang="it-IT" dirty="0">
                <a:solidFill>
                  <a:srgbClr val="FF0000"/>
                </a:solidFill>
                <a:hlinkClick r:id="rId3">
                  <a:extLst>
                    <a:ext uri="{A12FA001-AC4F-418D-AE19-62706E023703}">
                      <ahyp:hlinkClr xmlns:ahyp="http://schemas.microsoft.com/office/drawing/2018/hyperlinkcolor" val="tx"/>
                    </a:ext>
                  </a:extLst>
                </a:hlinkClick>
              </a:rPr>
              <a:t>-inviato-speciale#:~:text=%E2%80%9CDi%20sicuro%20c'%C3%A8%20solo,nella%20leggenda%20del%20giornalismo%20internazionale</a:t>
            </a:r>
            <a:r>
              <a:rPr lang="it-IT" dirty="0">
                <a:solidFill>
                  <a:srgbClr val="FF0000"/>
                </a:solidFill>
              </a:rPr>
              <a:t>. </a:t>
            </a:r>
          </a:p>
        </p:txBody>
      </p:sp>
    </p:spTree>
    <p:extLst>
      <p:ext uri="{BB962C8B-B14F-4D97-AF65-F5344CB8AC3E}">
        <p14:creationId xmlns:p14="http://schemas.microsoft.com/office/powerpoint/2010/main" val="319513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g2c0ae366c0c_0_17"/>
          <p:cNvSpPr txBox="1"/>
          <p:nvPr/>
        </p:nvSpPr>
        <p:spPr>
          <a:xfrm>
            <a:off x="368300" y="458125"/>
            <a:ext cx="5308800" cy="7695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3000"/>
              <a:buFont typeface="Arial"/>
              <a:buNone/>
            </a:pPr>
            <a:r>
              <a:rPr lang="it-IT" sz="3800" b="1" i="1" u="none" strike="noStrike" cap="none" dirty="0">
                <a:solidFill>
                  <a:srgbClr val="F85D5E"/>
                </a:solidFill>
                <a:latin typeface="Nunito Sans"/>
                <a:ea typeface="Nunito Sans"/>
                <a:cs typeface="Nunito Sans"/>
                <a:sym typeface="Nunito Sans"/>
              </a:rPr>
              <a:t>Da dove partire</a:t>
            </a:r>
            <a:endParaRPr sz="3800" b="1" i="1" u="none" strike="noStrike" cap="none" dirty="0">
              <a:solidFill>
                <a:srgbClr val="F85D5E"/>
              </a:solidFill>
              <a:latin typeface="Nunito Sans"/>
              <a:ea typeface="Nunito Sans"/>
              <a:cs typeface="Nunito Sans"/>
              <a:sym typeface="Nunito Sans"/>
            </a:endParaRPr>
          </a:p>
        </p:txBody>
      </p:sp>
      <p:sp>
        <p:nvSpPr>
          <p:cNvPr id="39" name="Google Shape;39;g2c0ae366c0c_0_17"/>
          <p:cNvSpPr txBox="1"/>
          <p:nvPr/>
        </p:nvSpPr>
        <p:spPr>
          <a:xfrm>
            <a:off x="422695" y="1409192"/>
            <a:ext cx="5860118" cy="1200298"/>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3300"/>
              <a:buFont typeface="Arial"/>
              <a:buNone/>
            </a:pPr>
            <a:r>
              <a:rPr lang="it-IT" sz="3300" b="1" dirty="0">
                <a:solidFill>
                  <a:srgbClr val="B8CF4B"/>
                </a:solidFill>
                <a:latin typeface="Nunito Sans"/>
                <a:ea typeface="Nunito Sans"/>
                <a:cs typeface="Nunito Sans"/>
                <a:sym typeface="Nunito Sans"/>
              </a:rPr>
              <a:t>Raccontare storie </a:t>
            </a:r>
            <a:br>
              <a:rPr lang="it-IT" sz="3300" b="1" i="0" u="none" strike="noStrike" cap="none" dirty="0">
                <a:solidFill>
                  <a:srgbClr val="2D2440"/>
                </a:solidFill>
                <a:latin typeface="Nunito Sans"/>
                <a:ea typeface="Nunito Sans"/>
                <a:cs typeface="Nunito Sans"/>
                <a:sym typeface="Nunito Sans"/>
              </a:rPr>
            </a:br>
            <a:endParaRPr sz="3300" b="1" i="0" u="none" strike="noStrike" cap="none" dirty="0">
              <a:solidFill>
                <a:srgbClr val="2D2440"/>
              </a:solidFill>
              <a:latin typeface="Nunito Sans"/>
              <a:ea typeface="Nunito Sans"/>
              <a:cs typeface="Nunito Sans"/>
              <a:sym typeface="Nunito Sans"/>
            </a:endParaRPr>
          </a:p>
        </p:txBody>
      </p:sp>
      <p:sp>
        <p:nvSpPr>
          <p:cNvPr id="40" name="Google Shape;40;g2c0ae366c0c_0_17"/>
          <p:cNvSpPr txBox="1"/>
          <p:nvPr/>
        </p:nvSpPr>
        <p:spPr>
          <a:xfrm>
            <a:off x="426138" y="2069200"/>
            <a:ext cx="5669862" cy="2554515"/>
          </a:xfrm>
          <a:prstGeom prst="rect">
            <a:avLst/>
          </a:prstGeom>
          <a:noFill/>
          <a:ln>
            <a:noFill/>
          </a:ln>
        </p:spPr>
        <p:txBody>
          <a:bodyPr spcFirstLastPara="1" wrap="square" lIns="91425" tIns="91425" rIns="91425" bIns="91425" anchor="t" anchorCtr="0">
            <a:spAutoFit/>
          </a:bodyPr>
          <a:lstStyle/>
          <a:p>
            <a:pPr marL="457200" indent="-368300">
              <a:buClr>
                <a:srgbClr val="2D2440"/>
              </a:buClr>
              <a:buSzPts val="2200"/>
              <a:buFont typeface="Nunito Sans"/>
              <a:buChar char="●"/>
            </a:pPr>
            <a:r>
              <a:rPr lang="it-IT" sz="2200" b="1" dirty="0">
                <a:solidFill>
                  <a:srgbClr val="2D2440"/>
                </a:solidFill>
                <a:latin typeface="Nunito Sans"/>
                <a:ea typeface="Nunito Sans"/>
                <a:cs typeface="Nunito Sans"/>
                <a:sym typeface="Nunito Sans"/>
              </a:rPr>
              <a:t>Domande, ipotesi</a:t>
            </a:r>
            <a:endParaRPr lang="it-IT" sz="2200" b="1" i="0" u="none" strike="noStrike" cap="none" dirty="0">
              <a:solidFill>
                <a:srgbClr val="2D2440"/>
              </a:solidFill>
              <a:latin typeface="Nunito Sans"/>
              <a:ea typeface="Nunito Sans"/>
              <a:cs typeface="Nunito Sans"/>
              <a:sym typeface="Nunito Sans"/>
            </a:endParaRPr>
          </a:p>
          <a:p>
            <a:pPr marL="457200" marR="0" lvl="0" indent="-368300" algn="l" rtl="0">
              <a:lnSpc>
                <a:spcPct val="100000"/>
              </a:lnSpc>
              <a:spcBef>
                <a:spcPts val="0"/>
              </a:spcBef>
              <a:spcAft>
                <a:spcPts val="0"/>
              </a:spcAft>
              <a:buClr>
                <a:srgbClr val="2D2440"/>
              </a:buClr>
              <a:buSzPts val="2200"/>
              <a:buFont typeface="Nunito Sans"/>
              <a:buChar char="●"/>
            </a:pPr>
            <a:r>
              <a:rPr lang="it-IT" sz="2200" b="1" i="0" u="none" strike="noStrike" cap="none" dirty="0">
                <a:solidFill>
                  <a:srgbClr val="2D2440"/>
                </a:solidFill>
                <a:latin typeface="Nunito Sans"/>
                <a:ea typeface="Nunito Sans"/>
                <a:cs typeface="Nunito Sans"/>
                <a:sym typeface="Nunito Sans"/>
              </a:rPr>
              <a:t>Raccolta delle fonti: primarie secondarie, storie di vita</a:t>
            </a:r>
          </a:p>
          <a:p>
            <a:pPr marL="457200" marR="0" lvl="0" indent="-368300" algn="l" rtl="0">
              <a:lnSpc>
                <a:spcPct val="100000"/>
              </a:lnSpc>
              <a:spcBef>
                <a:spcPts val="0"/>
              </a:spcBef>
              <a:spcAft>
                <a:spcPts val="0"/>
              </a:spcAft>
              <a:buClr>
                <a:srgbClr val="2D2440"/>
              </a:buClr>
              <a:buSzPts val="2200"/>
              <a:buFont typeface="Nunito Sans"/>
              <a:buChar char="●"/>
            </a:pPr>
            <a:r>
              <a:rPr lang="it-IT" sz="2200" b="1" dirty="0">
                <a:solidFill>
                  <a:srgbClr val="2D2440"/>
                </a:solidFill>
                <a:latin typeface="Nunito Sans"/>
                <a:ea typeface="Nunito Sans"/>
                <a:cs typeface="Nunito Sans"/>
                <a:sym typeface="Nunito Sans"/>
              </a:rPr>
              <a:t>Tempi lunghi dell’inchiesta</a:t>
            </a:r>
          </a:p>
          <a:p>
            <a:pPr marL="88900" marR="0" lvl="0" algn="l" rtl="0">
              <a:lnSpc>
                <a:spcPct val="100000"/>
              </a:lnSpc>
              <a:spcBef>
                <a:spcPts val="0"/>
              </a:spcBef>
              <a:spcAft>
                <a:spcPts val="0"/>
              </a:spcAft>
              <a:buClr>
                <a:srgbClr val="2D2440"/>
              </a:buClr>
              <a:buSzPts val="2200"/>
            </a:pPr>
            <a:endParaRPr lang="it-IT" sz="2200" b="1" i="0" u="none" strike="noStrike" cap="none" dirty="0">
              <a:solidFill>
                <a:srgbClr val="2D2440"/>
              </a:solidFill>
              <a:latin typeface="Nunito Sans"/>
              <a:ea typeface="Nunito Sans"/>
              <a:cs typeface="Nunito Sans"/>
              <a:sym typeface="Nunito Sans"/>
            </a:endParaRPr>
          </a:p>
          <a:p>
            <a:pPr marL="88900" marR="0" lvl="0" algn="l" rtl="0">
              <a:lnSpc>
                <a:spcPct val="100000"/>
              </a:lnSpc>
              <a:spcBef>
                <a:spcPts val="0"/>
              </a:spcBef>
              <a:spcAft>
                <a:spcPts val="0"/>
              </a:spcAft>
              <a:buClr>
                <a:srgbClr val="2D2440"/>
              </a:buClr>
              <a:buSzPts val="2200"/>
            </a:pPr>
            <a:endParaRPr lang="it-IT" sz="2200" b="1" i="0" u="none" strike="noStrike" cap="none" dirty="0">
              <a:solidFill>
                <a:srgbClr val="2D2440"/>
              </a:solidFill>
              <a:latin typeface="Nunito Sans"/>
              <a:ea typeface="Nunito Sans"/>
              <a:cs typeface="Nunito Sans"/>
              <a:sym typeface="Nunito Sans"/>
            </a:endParaRPr>
          </a:p>
          <a:p>
            <a:pPr marL="457200" marR="0" lvl="0" indent="-368300" algn="l" rtl="0">
              <a:lnSpc>
                <a:spcPct val="100000"/>
              </a:lnSpc>
              <a:spcBef>
                <a:spcPts val="0"/>
              </a:spcBef>
              <a:spcAft>
                <a:spcPts val="0"/>
              </a:spcAft>
              <a:buClr>
                <a:srgbClr val="2D2440"/>
              </a:buClr>
              <a:buSzPts val="2200"/>
              <a:buFont typeface="Nunito Sans"/>
              <a:buChar char="●"/>
            </a:pPr>
            <a:endParaRPr sz="2200" b="1" i="0" u="none" strike="noStrike" cap="none" dirty="0">
              <a:solidFill>
                <a:srgbClr val="2D2440"/>
              </a:solidFill>
              <a:latin typeface="Nunito Sans"/>
              <a:ea typeface="Nunito Sans"/>
              <a:cs typeface="Nunito Sans"/>
              <a:sym typeface="Nuni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2c0ae366c0c_0_66"/>
          <p:cNvSpPr txBox="1"/>
          <p:nvPr/>
        </p:nvSpPr>
        <p:spPr>
          <a:xfrm>
            <a:off x="0" y="2012258"/>
            <a:ext cx="12192000" cy="1415742"/>
          </a:xfrm>
          <a:prstGeom prst="rect">
            <a:avLst/>
          </a:prstGeom>
          <a:noFill/>
          <a:ln>
            <a:noFill/>
          </a:ln>
        </p:spPr>
        <p:txBody>
          <a:bodyPr spcFirstLastPara="1" wrap="square" lIns="91425" tIns="91425" rIns="91425" bIns="91425" anchor="b" anchorCtr="0">
            <a:spAutoFit/>
          </a:bodyPr>
          <a:lstStyle/>
          <a:p>
            <a:pPr marL="0" marR="0" lvl="0" indent="0" algn="ctr" rtl="0">
              <a:lnSpc>
                <a:spcPct val="100000"/>
              </a:lnSpc>
              <a:spcBef>
                <a:spcPts val="0"/>
              </a:spcBef>
              <a:spcAft>
                <a:spcPts val="0"/>
              </a:spcAft>
              <a:buClr>
                <a:srgbClr val="000000"/>
              </a:buClr>
              <a:buSzPts val="3300"/>
              <a:buFont typeface="Arial"/>
              <a:buNone/>
            </a:pPr>
            <a:r>
              <a:rPr lang="it-IT" sz="4000" b="1" i="1" dirty="0">
                <a:solidFill>
                  <a:srgbClr val="FF0000"/>
                </a:solidFill>
                <a:latin typeface="Nunito Sans"/>
                <a:ea typeface="Nunito Sans"/>
                <a:cs typeface="Nunito Sans"/>
                <a:sym typeface="Nunito Sans"/>
              </a:rPr>
              <a:t>Giornalismo convenzionale, giornalismo investigativo. Trova le differenze</a:t>
            </a:r>
            <a:endParaRPr sz="4000" b="1" i="1" u="none" strike="noStrike" cap="none" dirty="0">
              <a:solidFill>
                <a:srgbClr val="FF0000"/>
              </a:solidFill>
              <a:latin typeface="Nunito Sans"/>
              <a:ea typeface="Nunito Sans"/>
              <a:cs typeface="Nunito Sans"/>
              <a:sym typeface="Nunito Sans"/>
            </a:endParaRPr>
          </a:p>
        </p:txBody>
      </p:sp>
      <p:sp>
        <p:nvSpPr>
          <p:cNvPr id="3" name="CasellaDiTesto 2">
            <a:extLst>
              <a:ext uri="{FF2B5EF4-FFF2-40B4-BE49-F238E27FC236}">
                <a16:creationId xmlns:a16="http://schemas.microsoft.com/office/drawing/2014/main" id="{6955B909-9BC2-B40A-4705-6B26843EFC0F}"/>
              </a:ext>
            </a:extLst>
          </p:cNvPr>
          <p:cNvSpPr txBox="1"/>
          <p:nvPr/>
        </p:nvSpPr>
        <p:spPr>
          <a:xfrm>
            <a:off x="1755058" y="3701845"/>
            <a:ext cx="7374194" cy="1200329"/>
          </a:xfrm>
          <a:prstGeom prst="rect">
            <a:avLst/>
          </a:prstGeom>
          <a:noFill/>
        </p:spPr>
        <p:txBody>
          <a:bodyPr wrap="square" rtlCol="0">
            <a:spAutoFit/>
          </a:bodyPr>
          <a:lstStyle/>
          <a:p>
            <a:r>
              <a:rPr lang="en-US" sz="2400" b="1" i="0" dirty="0">
                <a:solidFill>
                  <a:srgbClr val="000000"/>
                </a:solidFill>
                <a:effectLst/>
                <a:latin typeface="Lato" panose="020F0502020204030203" pitchFamily="34" charset="0"/>
              </a:rPr>
              <a:t>Story-Based Inquiry</a:t>
            </a:r>
            <a:r>
              <a:rPr lang="en-US" sz="2400" b="0" i="0" dirty="0">
                <a:solidFill>
                  <a:srgbClr val="000000"/>
                </a:solidFill>
                <a:effectLst/>
                <a:latin typeface="Lato" panose="020F0502020204030203" pitchFamily="34" charset="0"/>
              </a:rPr>
              <a:t>: A Manual for Investigative Journalists’, by Mark Lee Hunter. Si </a:t>
            </a:r>
            <a:r>
              <a:rPr lang="en-US" sz="2400" b="0" i="0" dirty="0" err="1">
                <a:solidFill>
                  <a:srgbClr val="000000"/>
                </a:solidFill>
                <a:effectLst/>
                <a:latin typeface="Lato" panose="020F0502020204030203" pitchFamily="34" charset="0"/>
              </a:rPr>
              <a:t>scarica</a:t>
            </a:r>
            <a:r>
              <a:rPr lang="en-US" sz="2400" dirty="0">
                <a:latin typeface="Lato" panose="020F0502020204030203" pitchFamily="34" charset="0"/>
              </a:rPr>
              <a:t> qui: </a:t>
            </a:r>
            <a:r>
              <a:rPr lang="en-US" sz="2400" dirty="0">
                <a:latin typeface="Lato" panose="020F0502020204030203" pitchFamily="34" charset="0"/>
                <a:hlinkClick r:id="rId3"/>
              </a:rPr>
              <a:t>https://www.storybasedinquiry.com/manual</a:t>
            </a:r>
            <a:r>
              <a:rPr lang="en-US" sz="2400" dirty="0">
                <a:latin typeface="Lato" panose="020F0502020204030203" pitchFamily="34" charset="0"/>
              </a:rPr>
              <a:t> </a:t>
            </a:r>
            <a:endParaRPr lang="it-IT"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EC93D89-DF40-3DB2-3790-68ACB496E77C}"/>
              </a:ext>
            </a:extLst>
          </p:cNvPr>
          <p:cNvSpPr txBox="1"/>
          <p:nvPr/>
        </p:nvSpPr>
        <p:spPr>
          <a:xfrm>
            <a:off x="132736" y="568545"/>
            <a:ext cx="8893277" cy="1754326"/>
          </a:xfrm>
          <a:prstGeom prst="rect">
            <a:avLst/>
          </a:prstGeom>
          <a:noFill/>
        </p:spPr>
        <p:txBody>
          <a:bodyPr wrap="square" rtlCol="0">
            <a:spAutoFit/>
          </a:bodyPr>
          <a:lstStyle/>
          <a:p>
            <a:r>
              <a:rPr lang="it-IT" sz="5400" b="1" dirty="0"/>
              <a:t>Interrogare le fonti, </a:t>
            </a:r>
            <a:r>
              <a:rPr lang="it-IT" sz="5400" b="1" dirty="0">
                <a:solidFill>
                  <a:srgbClr val="FF0000"/>
                </a:solidFill>
              </a:rPr>
              <a:t>anche quelle primarie</a:t>
            </a:r>
          </a:p>
        </p:txBody>
      </p:sp>
      <p:sp>
        <p:nvSpPr>
          <p:cNvPr id="3" name="CasellaDiTesto 2">
            <a:extLst>
              <a:ext uri="{FF2B5EF4-FFF2-40B4-BE49-F238E27FC236}">
                <a16:creationId xmlns:a16="http://schemas.microsoft.com/office/drawing/2014/main" id="{10A7DCE3-4EE6-1BF6-C478-CEAA94926CB5}"/>
              </a:ext>
            </a:extLst>
          </p:cNvPr>
          <p:cNvSpPr txBox="1"/>
          <p:nvPr/>
        </p:nvSpPr>
        <p:spPr>
          <a:xfrm>
            <a:off x="147483" y="2713703"/>
            <a:ext cx="7831393" cy="3170099"/>
          </a:xfrm>
          <a:prstGeom prst="rect">
            <a:avLst/>
          </a:prstGeom>
          <a:noFill/>
        </p:spPr>
        <p:txBody>
          <a:bodyPr wrap="square" rtlCol="0">
            <a:spAutoFit/>
          </a:bodyPr>
          <a:lstStyle/>
          <a:p>
            <a:r>
              <a:rPr lang="it-IT" sz="1800" dirty="0"/>
              <a:t>Andare oltre gli uffici stampa, incrociare le fonti, superarle, andare sul campo. </a:t>
            </a:r>
            <a:r>
              <a:rPr lang="it-IT" sz="1800" b="1" dirty="0"/>
              <a:t>Ogni posto, virtuale e reale, può contenere una traccia utile al nostro lavoro</a:t>
            </a:r>
            <a:r>
              <a:rPr lang="it-IT" sz="1800" dirty="0"/>
              <a:t>: un gruppo Facebook, una storia Instagram, un’assemblea pubblica in piazza, un consiglio comunale, una commissione in provincia </a:t>
            </a:r>
          </a:p>
          <a:p>
            <a:endParaRPr lang="it-IT" sz="1800" dirty="0"/>
          </a:p>
          <a:p>
            <a:r>
              <a:rPr lang="it-IT" sz="1800" dirty="0"/>
              <a:t>Bisogna interrogare le fonti, bisogna tenere a mente l’ipotesi e </a:t>
            </a:r>
            <a:r>
              <a:rPr lang="it-IT" sz="1800" b="1" dirty="0">
                <a:solidFill>
                  <a:srgbClr val="FF0000"/>
                </a:solidFill>
              </a:rPr>
              <a:t>verificare</a:t>
            </a:r>
            <a:r>
              <a:rPr lang="it-IT" sz="1800" dirty="0"/>
              <a:t>.</a:t>
            </a:r>
          </a:p>
          <a:p>
            <a:endParaRPr lang="it-IT" sz="1800" dirty="0"/>
          </a:p>
          <a:p>
            <a:r>
              <a:rPr lang="it-IT" sz="1800" b="1" dirty="0">
                <a:solidFill>
                  <a:srgbClr val="FF0000"/>
                </a:solidFill>
              </a:rPr>
              <a:t>Spostare in avanti discussioni, leggi, situazioni ferme da decenni.  </a:t>
            </a:r>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41522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96E4179-D1D4-F96C-BD20-3C85CBB3CE7A}"/>
              </a:ext>
            </a:extLst>
          </p:cNvPr>
          <p:cNvSpPr txBox="1"/>
          <p:nvPr/>
        </p:nvSpPr>
        <p:spPr>
          <a:xfrm>
            <a:off x="678426" y="471948"/>
            <a:ext cx="9438968" cy="2246769"/>
          </a:xfrm>
          <a:prstGeom prst="rect">
            <a:avLst/>
          </a:prstGeom>
          <a:noFill/>
        </p:spPr>
        <p:txBody>
          <a:bodyPr wrap="square" rtlCol="0">
            <a:spAutoFit/>
          </a:bodyPr>
          <a:lstStyle/>
          <a:p>
            <a:r>
              <a:rPr lang="it-IT" sz="2000" dirty="0"/>
              <a:t>«L’ inchiesta funziona come antidoto alla fugacità dell’informazione giornalistica che, costretta ogni giorno ad inseguire ciò che fa notizia, rischia di non cogliere gli aspetti della realtà contraddistinti da uno svolgimento continuo»</a:t>
            </a:r>
          </a:p>
          <a:p>
            <a:r>
              <a:rPr lang="it-IT" sz="2000" dirty="0"/>
              <a:t>CARLO DE MARTINO – FABIO BONIFACCI, Dizionario pratico di giornalismo</a:t>
            </a:r>
          </a:p>
          <a:p>
            <a:endParaRPr lang="it-IT" sz="2000" dirty="0"/>
          </a:p>
          <a:p>
            <a:endParaRPr lang="it-IT" sz="2000" dirty="0"/>
          </a:p>
          <a:p>
            <a:r>
              <a:rPr lang="it-IT" sz="2000" b="1" dirty="0"/>
              <a:t>Scavare nel fango: </a:t>
            </a:r>
            <a:r>
              <a:rPr lang="it-IT" sz="2000" b="1" i="1" dirty="0" err="1"/>
              <a:t>muckrakers</a:t>
            </a:r>
            <a:endParaRPr lang="it-IT" sz="2000" b="1" i="1" dirty="0"/>
          </a:p>
        </p:txBody>
      </p:sp>
    </p:spTree>
    <p:extLst>
      <p:ext uri="{BB962C8B-B14F-4D97-AF65-F5344CB8AC3E}">
        <p14:creationId xmlns:p14="http://schemas.microsoft.com/office/powerpoint/2010/main" val="176615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vestiti, cartone animato, testo, persona&#10;&#10;Descrizione generata automaticamente">
            <a:extLst>
              <a:ext uri="{FF2B5EF4-FFF2-40B4-BE49-F238E27FC236}">
                <a16:creationId xmlns:a16="http://schemas.microsoft.com/office/drawing/2014/main" id="{A0E0B49C-9CCD-6DF1-DDFF-B64A912ED196}"/>
              </a:ext>
            </a:extLst>
          </p:cNvPr>
          <p:cNvPicPr>
            <a:picLocks noChangeAspect="1"/>
          </p:cNvPicPr>
          <p:nvPr/>
        </p:nvPicPr>
        <p:blipFill>
          <a:blip r:embed="rId2"/>
          <a:stretch>
            <a:fillRect/>
          </a:stretch>
        </p:blipFill>
        <p:spPr>
          <a:xfrm>
            <a:off x="1738881" y="-184355"/>
            <a:ext cx="4680212" cy="6098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asellaDiTesto 3">
            <a:extLst>
              <a:ext uri="{FF2B5EF4-FFF2-40B4-BE49-F238E27FC236}">
                <a16:creationId xmlns:a16="http://schemas.microsoft.com/office/drawing/2014/main" id="{E77D142A-2182-3156-A417-B890A0FEA647}"/>
              </a:ext>
            </a:extLst>
          </p:cNvPr>
          <p:cNvSpPr txBox="1"/>
          <p:nvPr/>
        </p:nvSpPr>
        <p:spPr>
          <a:xfrm>
            <a:off x="6754761" y="1607574"/>
            <a:ext cx="4680212" cy="2277547"/>
          </a:xfrm>
          <a:prstGeom prst="rect">
            <a:avLst/>
          </a:prstGeom>
          <a:noFill/>
        </p:spPr>
        <p:txBody>
          <a:bodyPr wrap="square" rtlCol="0">
            <a:spAutoFit/>
          </a:bodyPr>
          <a:lstStyle/>
          <a:p>
            <a:r>
              <a:rPr lang="it-IT" sz="3200" b="0" i="0" dirty="0">
                <a:solidFill>
                  <a:srgbClr val="333333"/>
                </a:solidFill>
                <a:effectLst/>
                <a:latin typeface="title-bold"/>
              </a:rPr>
              <a:t>I «</a:t>
            </a:r>
            <a:r>
              <a:rPr lang="it-IT" sz="3200" b="0" i="0" dirty="0" err="1">
                <a:solidFill>
                  <a:srgbClr val="333333"/>
                </a:solidFill>
                <a:effectLst/>
                <a:latin typeface="title-bold"/>
              </a:rPr>
              <a:t>muckrakers</a:t>
            </a:r>
            <a:r>
              <a:rPr lang="it-IT" sz="3200" b="0" i="0" dirty="0">
                <a:solidFill>
                  <a:srgbClr val="333333"/>
                </a:solidFill>
                <a:effectLst/>
                <a:latin typeface="title-bold"/>
              </a:rPr>
              <a:t>» di New York. Così nacque il giornalismo d’inchiesta</a:t>
            </a:r>
          </a:p>
          <a:p>
            <a:r>
              <a:rPr lang="it-IT" sz="3200" dirty="0">
                <a:solidFill>
                  <a:srgbClr val="333333"/>
                </a:solidFill>
                <a:latin typeface="title-bold"/>
                <a:hlinkClick r:id="rId3"/>
              </a:rPr>
              <a:t>Scopri di più qui</a:t>
            </a:r>
            <a:endParaRPr lang="it-IT" sz="3200" b="0" i="0" dirty="0">
              <a:solidFill>
                <a:srgbClr val="333333"/>
              </a:solidFill>
              <a:effectLst/>
              <a:latin typeface="title-bold"/>
            </a:endParaRPr>
          </a:p>
          <a:p>
            <a:endParaRPr lang="it-IT" dirty="0"/>
          </a:p>
        </p:txBody>
      </p:sp>
    </p:spTree>
    <p:extLst>
      <p:ext uri="{BB962C8B-B14F-4D97-AF65-F5344CB8AC3E}">
        <p14:creationId xmlns:p14="http://schemas.microsoft.com/office/powerpoint/2010/main" val="242411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25F1396-E2EC-C342-3FD0-7CF926633DCD}"/>
              </a:ext>
            </a:extLst>
          </p:cNvPr>
          <p:cNvSpPr txBox="1"/>
          <p:nvPr/>
        </p:nvSpPr>
        <p:spPr>
          <a:xfrm>
            <a:off x="752167" y="634181"/>
            <a:ext cx="10176387" cy="3539430"/>
          </a:xfrm>
          <a:prstGeom prst="rect">
            <a:avLst/>
          </a:prstGeom>
          <a:noFill/>
        </p:spPr>
        <p:txBody>
          <a:bodyPr wrap="square" rtlCol="0">
            <a:spAutoFit/>
          </a:bodyPr>
          <a:lstStyle/>
          <a:p>
            <a:r>
              <a:rPr lang="it-IT" sz="2800" b="1" i="1" dirty="0">
                <a:solidFill>
                  <a:srgbClr val="000000"/>
                </a:solidFill>
                <a:effectLst/>
                <a:latin typeface="Verdana" panose="020B0604030504040204" pitchFamily="34" charset="0"/>
              </a:rPr>
              <a:t>L'intervista fonte di documentazione: storia orale, giornalismo. antropologia, sociologia.</a:t>
            </a:r>
          </a:p>
          <a:p>
            <a:endParaRPr lang="it-IT" sz="2800" b="1" i="1" dirty="0">
              <a:latin typeface="Verdana" panose="020B0604030504040204" pitchFamily="34" charset="0"/>
            </a:endParaRPr>
          </a:p>
          <a:p>
            <a:r>
              <a:rPr lang="it-IT" sz="2800" b="1" dirty="0"/>
              <a:t>5-7 maggio 2009</a:t>
            </a:r>
          </a:p>
          <a:p>
            <a:endParaRPr lang="it-IT" sz="2800" b="1" dirty="0"/>
          </a:p>
          <a:p>
            <a:r>
              <a:rPr lang="it-IT" sz="2800" b="1" dirty="0"/>
              <a:t>Per più info qui: </a:t>
            </a:r>
            <a:r>
              <a:rPr lang="it-IT" sz="2800" b="1" dirty="0">
                <a:solidFill>
                  <a:srgbClr val="FF0000"/>
                </a:solidFill>
                <a:hlinkClick r:id="rId2">
                  <a:extLst>
                    <a:ext uri="{A12FA001-AC4F-418D-AE19-62706E023703}">
                      <ahyp:hlinkClr xmlns:ahyp="http://schemas.microsoft.com/office/drawing/2018/hyperlinkcolor" val="tx"/>
                    </a:ext>
                  </a:extLst>
                </a:hlinkClick>
              </a:rPr>
              <a:t>https://www.aisoitalia.org/lintervista-strumento-di-documentazione-giornalismo-antropologia-storia-orale/</a:t>
            </a:r>
            <a:r>
              <a:rPr lang="it-IT" sz="2800" b="1" dirty="0">
                <a:solidFill>
                  <a:srgbClr val="FF0000"/>
                </a:solidFill>
              </a:rPr>
              <a:t> </a:t>
            </a:r>
          </a:p>
        </p:txBody>
      </p:sp>
    </p:spTree>
    <p:extLst>
      <p:ext uri="{BB962C8B-B14F-4D97-AF65-F5344CB8AC3E}">
        <p14:creationId xmlns:p14="http://schemas.microsoft.com/office/powerpoint/2010/main" val="2254663036"/>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1115</Words>
  <Application>Microsoft Office PowerPoint</Application>
  <PresentationFormat>Widescreen</PresentationFormat>
  <Paragraphs>107</Paragraphs>
  <Slides>17</Slides>
  <Notes>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17</vt:i4>
      </vt:variant>
    </vt:vector>
  </HeadingPairs>
  <TitlesOfParts>
    <vt:vector size="27" baseType="lpstr">
      <vt:lpstr>Bad Script</vt:lpstr>
      <vt:lpstr>Nunito Sans</vt:lpstr>
      <vt:lpstr>Times New Roman</vt:lpstr>
      <vt:lpstr>var(--td_default_google_font_2, 'Roboto', sans-serif)</vt:lpstr>
      <vt:lpstr>Arial</vt:lpstr>
      <vt:lpstr>Verdana</vt:lpstr>
      <vt:lpstr>Lato</vt:lpstr>
      <vt:lpstr>Favorit</vt:lpstr>
      <vt:lpstr>title-bold</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Betto</dc:creator>
  <cp:lastModifiedBy>Alessandro Coltré</cp:lastModifiedBy>
  <cp:revision>3</cp:revision>
  <dcterms:created xsi:type="dcterms:W3CDTF">1601-01-01T00:00:00Z</dcterms:created>
  <dcterms:modified xsi:type="dcterms:W3CDTF">2024-10-30T18:50:16Z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0x0101003C0307BD075C2E4F98F59F54D2289933</vt:lpwstr>
  </property>
</Properties>
</file>